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315200" cy="5486400" type="B5JIS"/>
  <p:notesSz cx="5486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7"/>
            <a:ext cx="6217920" cy="11521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3" y="3072384"/>
            <a:ext cx="5120639" cy="137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7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763" y="219458"/>
            <a:ext cx="6583679" cy="87782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5763" y="1261872"/>
            <a:ext cx="6583679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19203" y="5011868"/>
            <a:ext cx="4153255" cy="2688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219203" y="4846206"/>
            <a:ext cx="4379772" cy="9158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/>
          <p:nvPr/>
        </p:nvSpPr>
        <p:spPr>
          <a:xfrm>
            <a:off x="1833965" y="76200"/>
            <a:ext cx="2961640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Many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are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facing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financial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70" dirty="0" smtClean="0">
                <a:solidFill>
                  <a:srgbClr val="00A6DE"/>
                </a:solidFill>
                <a:latin typeface="Arial"/>
                <a:cs typeface="Arial"/>
              </a:rPr>
              <a:t>crisis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1828800" y="2133602"/>
            <a:ext cx="3825240" cy="2309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42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at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all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very p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epa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injur</a:t>
            </a:r>
            <a:r>
              <a:rPr sz="1000" spc="-130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 dirty="0"/>
          </a:p>
          <a:p>
            <a:pPr marL="12700" marR="104775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69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workers at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least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somewhat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ag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ee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that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egularly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unde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estimate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the total cost of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injury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illness,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including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medical, household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OOP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13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cur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rently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dealing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high medical bills.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 dirty="0"/>
          </a:p>
          <a:p>
            <a:pPr marL="12700" marR="106045" algn="just">
              <a:lnSpc>
                <a:spcPct val="108300"/>
              </a:lnSpc>
            </a:pP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Nearly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one-quarter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(24%)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the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workfo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ce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has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been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contacted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by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collection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agency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due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medical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 and/or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had their cr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edit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sco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negatively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impacted.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10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workers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missed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bill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payments due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high medical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842051" y="4495800"/>
            <a:ext cx="1198880" cy="2368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1842051" y="4754247"/>
            <a:ext cx="342900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Z140813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3" name="object 6"/>
          <p:cNvSpPr txBox="1"/>
          <p:nvPr/>
        </p:nvSpPr>
        <p:spPr>
          <a:xfrm>
            <a:off x="4929300" y="4754247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7"/>
          <p:cNvSpPr txBox="1"/>
          <p:nvPr/>
        </p:nvSpPr>
        <p:spPr>
          <a:xfrm>
            <a:off x="1842053" y="4876802"/>
            <a:ext cx="3284855" cy="579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9"/>
              </a:spcBef>
            </a:pPr>
            <a:endParaRPr sz="850" dirty="0"/>
          </a:p>
          <a:p>
            <a:pPr marL="12700" marR="182245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5" name="object 8"/>
          <p:cNvSpPr/>
          <p:nvPr/>
        </p:nvSpPr>
        <p:spPr>
          <a:xfrm>
            <a:off x="1837181" y="304802"/>
            <a:ext cx="1461363" cy="1738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 txBox="1"/>
          <p:nvPr/>
        </p:nvSpPr>
        <p:spPr>
          <a:xfrm>
            <a:off x="1839677" y="76200"/>
            <a:ext cx="2736215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95" dirty="0" smtClean="0">
                <a:solidFill>
                  <a:srgbClr val="00A6DE"/>
                </a:solidFill>
                <a:latin typeface="Arial"/>
                <a:cs typeface="Arial"/>
              </a:rPr>
              <a:t>W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or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are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not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financially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prepared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3"/>
          <p:cNvSpPr txBox="1"/>
          <p:nvPr/>
        </p:nvSpPr>
        <p:spPr>
          <a:xfrm>
            <a:off x="1847217" y="1957706"/>
            <a:ext cx="3715385" cy="2309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42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at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all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very p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epa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injur</a:t>
            </a:r>
            <a:r>
              <a:rPr sz="1000" spc="-130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 dirty="0"/>
          </a:p>
          <a:p>
            <a:pPr marL="12700" marR="243204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$1,000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less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27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less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than $500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available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endParaRPr sz="1000" dirty="0">
              <a:latin typeface="Arial"/>
              <a:cs typeface="Arial"/>
            </a:endParaRPr>
          </a:p>
          <a:p>
            <a:pPr marL="12700" marR="234950">
              <a:lnSpc>
                <a:spcPct val="108300"/>
              </a:lnSpc>
            </a:pP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 dirty="0"/>
          </a:p>
          <a:p>
            <a:pPr marL="12700" marR="12700" indent="-635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39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workers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would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bor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ow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om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401(K)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and/or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om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friends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family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 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object 4"/>
          <p:cNvSpPr/>
          <p:nvPr/>
        </p:nvSpPr>
        <p:spPr>
          <a:xfrm>
            <a:off x="1819962" y="684233"/>
            <a:ext cx="30956" cy="62420"/>
          </a:xfrm>
          <a:custGeom>
            <a:avLst/>
            <a:gdLst/>
            <a:ahLst/>
            <a:cxnLst/>
            <a:rect l="l" t="t" r="r" b="b"/>
            <a:pathLst>
              <a:path w="30956" h="62420">
                <a:moveTo>
                  <a:pt x="28003" y="0"/>
                </a:moveTo>
                <a:lnTo>
                  <a:pt x="2719" y="37353"/>
                </a:lnTo>
                <a:lnTo>
                  <a:pt x="0" y="62420"/>
                </a:lnTo>
                <a:lnTo>
                  <a:pt x="797" y="61837"/>
                </a:lnTo>
                <a:lnTo>
                  <a:pt x="29775" y="19503"/>
                </a:lnTo>
                <a:lnTo>
                  <a:pt x="30956" y="7639"/>
                </a:lnTo>
                <a:lnTo>
                  <a:pt x="29044" y="1435"/>
                </a:lnTo>
                <a:lnTo>
                  <a:pt x="28613" y="774"/>
                </a:lnTo>
                <a:lnTo>
                  <a:pt x="28003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5"/>
          <p:cNvSpPr/>
          <p:nvPr/>
        </p:nvSpPr>
        <p:spPr>
          <a:xfrm>
            <a:off x="1673155" y="483872"/>
            <a:ext cx="1711315" cy="1192529"/>
          </a:xfrm>
          <a:custGeom>
            <a:avLst/>
            <a:gdLst/>
            <a:ahLst/>
            <a:cxnLst/>
            <a:rect l="l" t="t" r="r" b="b"/>
            <a:pathLst>
              <a:path w="1711314" h="1192529">
                <a:moveTo>
                  <a:pt x="29771" y="240029"/>
                </a:moveTo>
                <a:lnTo>
                  <a:pt x="18958" y="240029"/>
                </a:lnTo>
                <a:lnTo>
                  <a:pt x="7011" y="250189"/>
                </a:lnTo>
                <a:lnTo>
                  <a:pt x="904" y="261619"/>
                </a:lnTo>
                <a:lnTo>
                  <a:pt x="0" y="271779"/>
                </a:lnTo>
                <a:lnTo>
                  <a:pt x="3660" y="280669"/>
                </a:lnTo>
                <a:lnTo>
                  <a:pt x="33930" y="309879"/>
                </a:lnTo>
                <a:lnTo>
                  <a:pt x="68231" y="327659"/>
                </a:lnTo>
                <a:lnTo>
                  <a:pt x="105996" y="332739"/>
                </a:lnTo>
                <a:lnTo>
                  <a:pt x="114078" y="342899"/>
                </a:lnTo>
                <a:lnTo>
                  <a:pt x="142554" y="370839"/>
                </a:lnTo>
                <a:lnTo>
                  <a:pt x="176750" y="388619"/>
                </a:lnTo>
                <a:lnTo>
                  <a:pt x="202329" y="394969"/>
                </a:lnTo>
                <a:lnTo>
                  <a:pt x="194200" y="445769"/>
                </a:lnTo>
                <a:lnTo>
                  <a:pt x="190152" y="495299"/>
                </a:lnTo>
                <a:lnTo>
                  <a:pt x="190115" y="502919"/>
                </a:lnTo>
                <a:lnTo>
                  <a:pt x="190012" y="544829"/>
                </a:lnTo>
                <a:lnTo>
                  <a:pt x="193239" y="589279"/>
                </a:lnTo>
                <a:lnTo>
                  <a:pt x="199846" y="633729"/>
                </a:lnTo>
                <a:lnTo>
                  <a:pt x="209476" y="676909"/>
                </a:lnTo>
                <a:lnTo>
                  <a:pt x="221864" y="718819"/>
                </a:lnTo>
                <a:lnTo>
                  <a:pt x="236747" y="759459"/>
                </a:lnTo>
                <a:lnTo>
                  <a:pt x="253859" y="798829"/>
                </a:lnTo>
                <a:lnTo>
                  <a:pt x="272936" y="836929"/>
                </a:lnTo>
                <a:lnTo>
                  <a:pt x="293714" y="873759"/>
                </a:lnTo>
                <a:lnTo>
                  <a:pt x="315929" y="909319"/>
                </a:lnTo>
                <a:lnTo>
                  <a:pt x="339316" y="943609"/>
                </a:lnTo>
                <a:lnTo>
                  <a:pt x="363610" y="976629"/>
                </a:lnTo>
                <a:lnTo>
                  <a:pt x="388547" y="1009650"/>
                </a:lnTo>
                <a:lnTo>
                  <a:pt x="413863" y="1041400"/>
                </a:lnTo>
                <a:lnTo>
                  <a:pt x="464574" y="1102360"/>
                </a:lnTo>
                <a:lnTo>
                  <a:pt x="489439" y="1132839"/>
                </a:lnTo>
                <a:lnTo>
                  <a:pt x="521963" y="1170939"/>
                </a:lnTo>
                <a:lnTo>
                  <a:pt x="568356" y="1192530"/>
                </a:lnTo>
                <a:lnTo>
                  <a:pt x="759066" y="1192530"/>
                </a:lnTo>
                <a:lnTo>
                  <a:pt x="757573" y="1183639"/>
                </a:lnTo>
                <a:lnTo>
                  <a:pt x="755937" y="1173480"/>
                </a:lnTo>
                <a:lnTo>
                  <a:pt x="751047" y="1132839"/>
                </a:lnTo>
                <a:lnTo>
                  <a:pt x="748006" y="1092200"/>
                </a:lnTo>
                <a:lnTo>
                  <a:pt x="990566" y="1092200"/>
                </a:lnTo>
                <a:lnTo>
                  <a:pt x="1046772" y="1087120"/>
                </a:lnTo>
                <a:lnTo>
                  <a:pt x="1314395" y="1087120"/>
                </a:lnTo>
                <a:lnTo>
                  <a:pt x="1314317" y="1084580"/>
                </a:lnTo>
                <a:lnTo>
                  <a:pt x="1314153" y="1070609"/>
                </a:lnTo>
                <a:lnTo>
                  <a:pt x="1314304" y="1055370"/>
                </a:lnTo>
                <a:lnTo>
                  <a:pt x="1314822" y="1042669"/>
                </a:lnTo>
                <a:lnTo>
                  <a:pt x="1327345" y="1032509"/>
                </a:lnTo>
                <a:lnTo>
                  <a:pt x="1339239" y="1024889"/>
                </a:lnTo>
                <a:lnTo>
                  <a:pt x="1350545" y="1016000"/>
                </a:lnTo>
                <a:lnTo>
                  <a:pt x="1361305" y="1007109"/>
                </a:lnTo>
                <a:lnTo>
                  <a:pt x="1371560" y="998219"/>
                </a:lnTo>
                <a:lnTo>
                  <a:pt x="1381351" y="990600"/>
                </a:lnTo>
                <a:lnTo>
                  <a:pt x="1390718" y="981709"/>
                </a:lnTo>
                <a:lnTo>
                  <a:pt x="1399702" y="974089"/>
                </a:lnTo>
                <a:lnTo>
                  <a:pt x="1408346" y="965200"/>
                </a:lnTo>
                <a:lnTo>
                  <a:pt x="1416689" y="956309"/>
                </a:lnTo>
                <a:lnTo>
                  <a:pt x="1424772" y="948689"/>
                </a:lnTo>
                <a:lnTo>
                  <a:pt x="1432638" y="939800"/>
                </a:lnTo>
                <a:lnTo>
                  <a:pt x="1440326" y="930909"/>
                </a:lnTo>
                <a:lnTo>
                  <a:pt x="1447878" y="922019"/>
                </a:lnTo>
                <a:lnTo>
                  <a:pt x="1455334" y="911859"/>
                </a:lnTo>
                <a:lnTo>
                  <a:pt x="1462736" y="902969"/>
                </a:lnTo>
                <a:lnTo>
                  <a:pt x="1477541" y="882650"/>
                </a:lnTo>
                <a:lnTo>
                  <a:pt x="1485026" y="871219"/>
                </a:lnTo>
                <a:lnTo>
                  <a:pt x="1495117" y="868679"/>
                </a:lnTo>
                <a:lnTo>
                  <a:pt x="1506211" y="867409"/>
                </a:lnTo>
                <a:lnTo>
                  <a:pt x="1530745" y="863600"/>
                </a:lnTo>
                <a:lnTo>
                  <a:pt x="1543853" y="861059"/>
                </a:lnTo>
                <a:lnTo>
                  <a:pt x="1557298" y="857250"/>
                </a:lnTo>
                <a:lnTo>
                  <a:pt x="1570917" y="854709"/>
                </a:lnTo>
                <a:lnTo>
                  <a:pt x="1585843" y="848359"/>
                </a:lnTo>
                <a:lnTo>
                  <a:pt x="1598650" y="843279"/>
                </a:lnTo>
                <a:lnTo>
                  <a:pt x="1609704" y="836929"/>
                </a:lnTo>
                <a:lnTo>
                  <a:pt x="1646572" y="802639"/>
                </a:lnTo>
                <a:lnTo>
                  <a:pt x="1673055" y="760729"/>
                </a:lnTo>
                <a:lnTo>
                  <a:pt x="1678784" y="749299"/>
                </a:lnTo>
                <a:lnTo>
                  <a:pt x="1693285" y="711199"/>
                </a:lnTo>
                <a:lnTo>
                  <a:pt x="1703689" y="674369"/>
                </a:lnTo>
                <a:lnTo>
                  <a:pt x="1711044" y="626109"/>
                </a:lnTo>
                <a:lnTo>
                  <a:pt x="1711314" y="609599"/>
                </a:lnTo>
                <a:lnTo>
                  <a:pt x="1709924" y="595629"/>
                </a:lnTo>
                <a:lnTo>
                  <a:pt x="1675765" y="561339"/>
                </a:lnTo>
                <a:lnTo>
                  <a:pt x="1658787" y="557529"/>
                </a:lnTo>
                <a:lnTo>
                  <a:pt x="1644962" y="553719"/>
                </a:lnTo>
                <a:lnTo>
                  <a:pt x="1633497" y="548639"/>
                </a:lnTo>
                <a:lnTo>
                  <a:pt x="1623599" y="544829"/>
                </a:lnTo>
                <a:lnTo>
                  <a:pt x="1605326" y="532129"/>
                </a:lnTo>
                <a:lnTo>
                  <a:pt x="1579931" y="502919"/>
                </a:lnTo>
                <a:lnTo>
                  <a:pt x="1558946" y="457199"/>
                </a:lnTo>
                <a:lnTo>
                  <a:pt x="1554961" y="440689"/>
                </a:lnTo>
                <a:lnTo>
                  <a:pt x="1550867" y="425449"/>
                </a:lnTo>
                <a:lnTo>
                  <a:pt x="1537651" y="386079"/>
                </a:lnTo>
                <a:lnTo>
                  <a:pt x="1516801" y="345439"/>
                </a:lnTo>
                <a:lnTo>
                  <a:pt x="1513813" y="340359"/>
                </a:lnTo>
                <a:lnTo>
                  <a:pt x="211963" y="340359"/>
                </a:lnTo>
                <a:lnTo>
                  <a:pt x="199096" y="337819"/>
                </a:lnTo>
                <a:lnTo>
                  <a:pt x="187112" y="332739"/>
                </a:lnTo>
                <a:lnTo>
                  <a:pt x="176415" y="327659"/>
                </a:lnTo>
                <a:lnTo>
                  <a:pt x="167405" y="320039"/>
                </a:lnTo>
                <a:lnTo>
                  <a:pt x="176995" y="311149"/>
                </a:lnTo>
                <a:lnTo>
                  <a:pt x="186323" y="303529"/>
                </a:lnTo>
                <a:lnTo>
                  <a:pt x="195220" y="293369"/>
                </a:lnTo>
                <a:lnTo>
                  <a:pt x="203515" y="284479"/>
                </a:lnTo>
                <a:lnTo>
                  <a:pt x="211862" y="271779"/>
                </a:lnTo>
                <a:lnTo>
                  <a:pt x="83368" y="271779"/>
                </a:lnTo>
                <a:lnTo>
                  <a:pt x="72891" y="270509"/>
                </a:lnTo>
                <a:lnTo>
                  <a:pt x="62177" y="264159"/>
                </a:lnTo>
                <a:lnTo>
                  <a:pt x="51565" y="253999"/>
                </a:lnTo>
                <a:lnTo>
                  <a:pt x="40918" y="245109"/>
                </a:lnTo>
                <a:lnTo>
                  <a:pt x="29771" y="240029"/>
                </a:lnTo>
                <a:close/>
              </a:path>
              <a:path w="1711314" h="1192529">
                <a:moveTo>
                  <a:pt x="1314395" y="1087120"/>
                </a:moveTo>
                <a:lnTo>
                  <a:pt x="1046772" y="1087120"/>
                </a:lnTo>
                <a:lnTo>
                  <a:pt x="1061780" y="1121410"/>
                </a:lnTo>
                <a:lnTo>
                  <a:pt x="1079987" y="1158239"/>
                </a:lnTo>
                <a:lnTo>
                  <a:pt x="1105984" y="1186180"/>
                </a:lnTo>
                <a:lnTo>
                  <a:pt x="1129678" y="1192530"/>
                </a:lnTo>
                <a:lnTo>
                  <a:pt x="1321651" y="1192530"/>
                </a:lnTo>
                <a:lnTo>
                  <a:pt x="1320816" y="1183639"/>
                </a:lnTo>
                <a:lnTo>
                  <a:pt x="1318878" y="1160780"/>
                </a:lnTo>
                <a:lnTo>
                  <a:pt x="1315391" y="1112520"/>
                </a:lnTo>
                <a:lnTo>
                  <a:pt x="1314747" y="1098549"/>
                </a:lnTo>
                <a:lnTo>
                  <a:pt x="1314395" y="1087120"/>
                </a:lnTo>
                <a:close/>
              </a:path>
              <a:path w="1711314" h="1192529">
                <a:moveTo>
                  <a:pt x="959763" y="1093470"/>
                </a:moveTo>
                <a:lnTo>
                  <a:pt x="802004" y="1093470"/>
                </a:lnTo>
                <a:lnTo>
                  <a:pt x="816862" y="1094739"/>
                </a:lnTo>
                <a:lnTo>
                  <a:pt x="943941" y="1094739"/>
                </a:lnTo>
                <a:lnTo>
                  <a:pt x="959763" y="1093470"/>
                </a:lnTo>
                <a:close/>
              </a:path>
              <a:path w="1711314" h="1192529">
                <a:moveTo>
                  <a:pt x="990566" y="1092200"/>
                </a:moveTo>
                <a:lnTo>
                  <a:pt x="760545" y="1092200"/>
                </a:lnTo>
                <a:lnTo>
                  <a:pt x="773773" y="1093470"/>
                </a:lnTo>
                <a:lnTo>
                  <a:pt x="975329" y="1093470"/>
                </a:lnTo>
                <a:lnTo>
                  <a:pt x="990566" y="1092200"/>
                </a:lnTo>
                <a:close/>
              </a:path>
              <a:path w="1711314" h="1192529">
                <a:moveTo>
                  <a:pt x="868164" y="0"/>
                </a:moveTo>
                <a:lnTo>
                  <a:pt x="811633" y="2539"/>
                </a:lnTo>
                <a:lnTo>
                  <a:pt x="755009" y="7619"/>
                </a:lnTo>
                <a:lnTo>
                  <a:pt x="698687" y="16509"/>
                </a:lnTo>
                <a:lnTo>
                  <a:pt x="643061" y="29209"/>
                </a:lnTo>
                <a:lnTo>
                  <a:pt x="588525" y="45719"/>
                </a:lnTo>
                <a:lnTo>
                  <a:pt x="535473" y="66039"/>
                </a:lnTo>
                <a:lnTo>
                  <a:pt x="484298" y="91439"/>
                </a:lnTo>
                <a:lnTo>
                  <a:pt x="435395" y="120649"/>
                </a:lnTo>
                <a:lnTo>
                  <a:pt x="389157" y="153669"/>
                </a:lnTo>
                <a:lnTo>
                  <a:pt x="345978" y="193039"/>
                </a:lnTo>
                <a:lnTo>
                  <a:pt x="306252" y="236219"/>
                </a:lnTo>
                <a:lnTo>
                  <a:pt x="270373" y="285749"/>
                </a:lnTo>
                <a:lnTo>
                  <a:pt x="238734" y="339089"/>
                </a:lnTo>
                <a:lnTo>
                  <a:pt x="225310" y="340359"/>
                </a:lnTo>
                <a:lnTo>
                  <a:pt x="1513813" y="340359"/>
                </a:lnTo>
                <a:lnTo>
                  <a:pt x="1510825" y="335279"/>
                </a:lnTo>
                <a:lnTo>
                  <a:pt x="1504486" y="326389"/>
                </a:lnTo>
                <a:lnTo>
                  <a:pt x="1497758" y="316229"/>
                </a:lnTo>
                <a:lnTo>
                  <a:pt x="1490612" y="306069"/>
                </a:lnTo>
                <a:lnTo>
                  <a:pt x="1483019" y="295909"/>
                </a:lnTo>
                <a:lnTo>
                  <a:pt x="1506348" y="276859"/>
                </a:lnTo>
                <a:lnTo>
                  <a:pt x="1516027" y="266699"/>
                </a:lnTo>
                <a:lnTo>
                  <a:pt x="1524601" y="257809"/>
                </a:lnTo>
                <a:lnTo>
                  <a:pt x="1532235" y="247649"/>
                </a:lnTo>
                <a:lnTo>
                  <a:pt x="1556667" y="208279"/>
                </a:lnTo>
                <a:lnTo>
                  <a:pt x="1567526" y="186689"/>
                </a:lnTo>
                <a:lnTo>
                  <a:pt x="1573193" y="175259"/>
                </a:lnTo>
                <a:lnTo>
                  <a:pt x="1579238" y="163829"/>
                </a:lnTo>
                <a:lnTo>
                  <a:pt x="1586236" y="148589"/>
                </a:lnTo>
                <a:lnTo>
                  <a:pt x="1590579" y="134619"/>
                </a:lnTo>
                <a:lnTo>
                  <a:pt x="1592012" y="123189"/>
                </a:lnTo>
                <a:lnTo>
                  <a:pt x="1590279" y="113029"/>
                </a:lnTo>
                <a:lnTo>
                  <a:pt x="1521069" y="80009"/>
                </a:lnTo>
                <a:lnTo>
                  <a:pt x="1479630" y="68579"/>
                </a:lnTo>
                <a:lnTo>
                  <a:pt x="1452756" y="63499"/>
                </a:lnTo>
                <a:lnTo>
                  <a:pt x="1228230" y="63499"/>
                </a:lnTo>
                <a:lnTo>
                  <a:pt x="1183369" y="48259"/>
                </a:lnTo>
                <a:lnTo>
                  <a:pt x="1135660" y="33019"/>
                </a:lnTo>
                <a:lnTo>
                  <a:pt x="1085496" y="21589"/>
                </a:lnTo>
                <a:lnTo>
                  <a:pt x="1033270" y="12699"/>
                </a:lnTo>
                <a:lnTo>
                  <a:pt x="979377" y="5079"/>
                </a:lnTo>
                <a:lnTo>
                  <a:pt x="924211" y="1269"/>
                </a:lnTo>
                <a:lnTo>
                  <a:pt x="868164" y="0"/>
                </a:lnTo>
                <a:close/>
              </a:path>
              <a:path w="1711314" h="1192529">
                <a:moveTo>
                  <a:pt x="170116" y="147319"/>
                </a:moveTo>
                <a:lnTo>
                  <a:pt x="133805" y="162559"/>
                </a:lnTo>
                <a:lnTo>
                  <a:pt x="108897" y="193039"/>
                </a:lnTo>
                <a:lnTo>
                  <a:pt x="95737" y="232409"/>
                </a:lnTo>
                <a:lnTo>
                  <a:pt x="93100" y="257809"/>
                </a:lnTo>
                <a:lnTo>
                  <a:pt x="93270" y="270509"/>
                </a:lnTo>
                <a:lnTo>
                  <a:pt x="83368" y="271779"/>
                </a:lnTo>
                <a:lnTo>
                  <a:pt x="211862" y="271779"/>
                </a:lnTo>
                <a:lnTo>
                  <a:pt x="217621" y="262889"/>
                </a:lnTo>
                <a:lnTo>
                  <a:pt x="223839" y="248919"/>
                </a:lnTo>
                <a:lnTo>
                  <a:pt x="228274" y="234949"/>
                </a:lnTo>
                <a:lnTo>
                  <a:pt x="230930" y="222249"/>
                </a:lnTo>
                <a:lnTo>
                  <a:pt x="231812" y="210819"/>
                </a:lnTo>
                <a:lnTo>
                  <a:pt x="230924" y="198119"/>
                </a:lnTo>
                <a:lnTo>
                  <a:pt x="203611" y="157479"/>
                </a:lnTo>
                <a:lnTo>
                  <a:pt x="181537" y="148589"/>
                </a:lnTo>
                <a:lnTo>
                  <a:pt x="170116" y="147319"/>
                </a:lnTo>
                <a:close/>
              </a:path>
              <a:path w="1711314" h="1192529">
                <a:moveTo>
                  <a:pt x="1382317" y="54609"/>
                </a:moveTo>
                <a:lnTo>
                  <a:pt x="1313044" y="54609"/>
                </a:lnTo>
                <a:lnTo>
                  <a:pt x="1253614" y="59689"/>
                </a:lnTo>
                <a:lnTo>
                  <a:pt x="1240534" y="62229"/>
                </a:lnTo>
                <a:lnTo>
                  <a:pt x="1228230" y="63499"/>
                </a:lnTo>
                <a:lnTo>
                  <a:pt x="1452756" y="63499"/>
                </a:lnTo>
                <a:lnTo>
                  <a:pt x="1439499" y="60959"/>
                </a:lnTo>
                <a:lnTo>
                  <a:pt x="1400933" y="55879"/>
                </a:lnTo>
                <a:lnTo>
                  <a:pt x="1382317" y="54609"/>
                </a:lnTo>
                <a:close/>
              </a:path>
              <a:path w="1711314" h="1192529">
                <a:moveTo>
                  <a:pt x="1346578" y="53339"/>
                </a:moveTo>
                <a:lnTo>
                  <a:pt x="1329519" y="54609"/>
                </a:lnTo>
                <a:lnTo>
                  <a:pt x="1364188" y="54609"/>
                </a:lnTo>
                <a:lnTo>
                  <a:pt x="1346578" y="53339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6"/>
          <p:cNvSpPr/>
          <p:nvPr/>
        </p:nvSpPr>
        <p:spPr>
          <a:xfrm>
            <a:off x="3091482" y="946937"/>
            <a:ext cx="83093" cy="82308"/>
          </a:xfrm>
          <a:custGeom>
            <a:avLst/>
            <a:gdLst/>
            <a:ahLst/>
            <a:cxnLst/>
            <a:rect l="l" t="t" r="r" b="b"/>
            <a:pathLst>
              <a:path w="83093" h="82308">
                <a:moveTo>
                  <a:pt x="33113" y="0"/>
                </a:moveTo>
                <a:lnTo>
                  <a:pt x="20451" y="4895"/>
                </a:lnTo>
                <a:lnTo>
                  <a:pt x="10151" y="13447"/>
                </a:lnTo>
                <a:lnTo>
                  <a:pt x="3054" y="24913"/>
                </a:lnTo>
                <a:lnTo>
                  <a:pt x="0" y="38548"/>
                </a:lnTo>
                <a:lnTo>
                  <a:pt x="829" y="49370"/>
                </a:lnTo>
                <a:lnTo>
                  <a:pt x="5747" y="61958"/>
                </a:lnTo>
                <a:lnTo>
                  <a:pt x="14322" y="72199"/>
                </a:lnTo>
                <a:lnTo>
                  <a:pt x="25817" y="79260"/>
                </a:lnTo>
                <a:lnTo>
                  <a:pt x="39495" y="82308"/>
                </a:lnTo>
                <a:lnTo>
                  <a:pt x="52693" y="80830"/>
                </a:lnTo>
                <a:lnTo>
                  <a:pt x="64365" y="75275"/>
                </a:lnTo>
                <a:lnTo>
                  <a:pt x="73798" y="66089"/>
                </a:lnTo>
                <a:lnTo>
                  <a:pt x="80278" y="53722"/>
                </a:lnTo>
                <a:lnTo>
                  <a:pt x="83093" y="38622"/>
                </a:lnTo>
                <a:lnTo>
                  <a:pt x="80499" y="26561"/>
                </a:lnTo>
                <a:lnTo>
                  <a:pt x="74087" y="16049"/>
                </a:lnTo>
                <a:lnTo>
                  <a:pt x="63975" y="7705"/>
                </a:lnTo>
                <a:lnTo>
                  <a:pt x="50278" y="2148"/>
                </a:lnTo>
                <a:lnTo>
                  <a:pt x="331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7"/>
          <p:cNvSpPr/>
          <p:nvPr/>
        </p:nvSpPr>
        <p:spPr>
          <a:xfrm>
            <a:off x="3091482" y="946937"/>
            <a:ext cx="83093" cy="82308"/>
          </a:xfrm>
          <a:custGeom>
            <a:avLst/>
            <a:gdLst/>
            <a:ahLst/>
            <a:cxnLst/>
            <a:rect l="l" t="t" r="r" b="b"/>
            <a:pathLst>
              <a:path w="83093" h="82308">
                <a:moveTo>
                  <a:pt x="0" y="38548"/>
                </a:moveTo>
                <a:lnTo>
                  <a:pt x="3054" y="24913"/>
                </a:lnTo>
                <a:lnTo>
                  <a:pt x="10151" y="13447"/>
                </a:lnTo>
                <a:lnTo>
                  <a:pt x="20451" y="4895"/>
                </a:lnTo>
                <a:lnTo>
                  <a:pt x="33113" y="0"/>
                </a:lnTo>
                <a:lnTo>
                  <a:pt x="50278" y="2148"/>
                </a:lnTo>
                <a:lnTo>
                  <a:pt x="63975" y="7705"/>
                </a:lnTo>
                <a:lnTo>
                  <a:pt x="74087" y="16049"/>
                </a:lnTo>
                <a:lnTo>
                  <a:pt x="80499" y="26561"/>
                </a:lnTo>
                <a:lnTo>
                  <a:pt x="83093" y="38622"/>
                </a:lnTo>
                <a:lnTo>
                  <a:pt x="80278" y="53722"/>
                </a:lnTo>
                <a:lnTo>
                  <a:pt x="73798" y="66089"/>
                </a:lnTo>
                <a:lnTo>
                  <a:pt x="64365" y="75275"/>
                </a:lnTo>
                <a:lnTo>
                  <a:pt x="52693" y="80830"/>
                </a:lnTo>
                <a:lnTo>
                  <a:pt x="39495" y="82308"/>
                </a:lnTo>
                <a:lnTo>
                  <a:pt x="25817" y="79260"/>
                </a:lnTo>
                <a:lnTo>
                  <a:pt x="14322" y="72199"/>
                </a:lnTo>
                <a:lnTo>
                  <a:pt x="5747" y="61958"/>
                </a:lnTo>
                <a:lnTo>
                  <a:pt x="829" y="49370"/>
                </a:lnTo>
                <a:lnTo>
                  <a:pt x="0" y="38548"/>
                </a:lnTo>
                <a:close/>
              </a:path>
            </a:pathLst>
          </a:custGeom>
          <a:ln w="9525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8"/>
          <p:cNvSpPr/>
          <p:nvPr/>
        </p:nvSpPr>
        <p:spPr>
          <a:xfrm>
            <a:off x="2424736" y="902720"/>
            <a:ext cx="521627" cy="448741"/>
          </a:xfrm>
          <a:custGeom>
            <a:avLst/>
            <a:gdLst/>
            <a:ahLst/>
            <a:cxnLst/>
            <a:rect l="l" t="t" r="r" b="b"/>
            <a:pathLst>
              <a:path w="521627" h="448741">
                <a:moveTo>
                  <a:pt x="42938" y="94487"/>
                </a:moveTo>
                <a:lnTo>
                  <a:pt x="0" y="249974"/>
                </a:lnTo>
                <a:lnTo>
                  <a:pt x="123139" y="342912"/>
                </a:lnTo>
                <a:lnTo>
                  <a:pt x="85725" y="447763"/>
                </a:lnTo>
                <a:lnTo>
                  <a:pt x="88633" y="448741"/>
                </a:lnTo>
                <a:lnTo>
                  <a:pt x="141109" y="339102"/>
                </a:lnTo>
                <a:lnTo>
                  <a:pt x="31889" y="241452"/>
                </a:lnTo>
                <a:lnTo>
                  <a:pt x="62166" y="128028"/>
                </a:lnTo>
                <a:lnTo>
                  <a:pt x="197815" y="128028"/>
                </a:lnTo>
                <a:lnTo>
                  <a:pt x="95542" y="100444"/>
                </a:lnTo>
                <a:lnTo>
                  <a:pt x="102007" y="97421"/>
                </a:lnTo>
                <a:lnTo>
                  <a:pt x="56692" y="97421"/>
                </a:lnTo>
                <a:lnTo>
                  <a:pt x="42938" y="94487"/>
                </a:lnTo>
                <a:close/>
              </a:path>
              <a:path w="521627" h="448741">
                <a:moveTo>
                  <a:pt x="197815" y="128028"/>
                </a:moveTo>
                <a:lnTo>
                  <a:pt x="62166" y="128028"/>
                </a:lnTo>
                <a:lnTo>
                  <a:pt x="205765" y="160896"/>
                </a:lnTo>
                <a:lnTo>
                  <a:pt x="291680" y="263855"/>
                </a:lnTo>
                <a:lnTo>
                  <a:pt x="467321" y="274154"/>
                </a:lnTo>
                <a:lnTo>
                  <a:pt x="467626" y="271437"/>
                </a:lnTo>
                <a:lnTo>
                  <a:pt x="300824" y="250520"/>
                </a:lnTo>
                <a:lnTo>
                  <a:pt x="226491" y="135762"/>
                </a:lnTo>
                <a:lnTo>
                  <a:pt x="197815" y="128028"/>
                </a:lnTo>
                <a:close/>
              </a:path>
              <a:path w="521627" h="448741">
                <a:moveTo>
                  <a:pt x="290883" y="23431"/>
                </a:moveTo>
                <a:lnTo>
                  <a:pt x="260273" y="23431"/>
                </a:lnTo>
                <a:lnTo>
                  <a:pt x="383768" y="128930"/>
                </a:lnTo>
                <a:lnTo>
                  <a:pt x="435155" y="109956"/>
                </a:lnTo>
                <a:lnTo>
                  <a:pt x="388531" y="109956"/>
                </a:lnTo>
                <a:lnTo>
                  <a:pt x="290883" y="23431"/>
                </a:lnTo>
                <a:close/>
              </a:path>
              <a:path w="521627" h="448741">
                <a:moveTo>
                  <a:pt x="520598" y="75463"/>
                </a:moveTo>
                <a:lnTo>
                  <a:pt x="388531" y="109956"/>
                </a:lnTo>
                <a:lnTo>
                  <a:pt x="435155" y="109956"/>
                </a:lnTo>
                <a:lnTo>
                  <a:pt x="521627" y="78028"/>
                </a:lnTo>
                <a:lnTo>
                  <a:pt x="520598" y="75463"/>
                </a:lnTo>
                <a:close/>
              </a:path>
              <a:path w="521627" h="448741">
                <a:moveTo>
                  <a:pt x="58877" y="90550"/>
                </a:moveTo>
                <a:lnTo>
                  <a:pt x="56692" y="97421"/>
                </a:lnTo>
                <a:lnTo>
                  <a:pt x="102007" y="97421"/>
                </a:lnTo>
                <a:lnTo>
                  <a:pt x="112384" y="92570"/>
                </a:lnTo>
                <a:lnTo>
                  <a:pt x="66243" y="92570"/>
                </a:lnTo>
                <a:lnTo>
                  <a:pt x="58877" y="90550"/>
                </a:lnTo>
                <a:close/>
              </a:path>
              <a:path w="521627" h="448741">
                <a:moveTo>
                  <a:pt x="264439" y="0"/>
                </a:moveTo>
                <a:lnTo>
                  <a:pt x="61976" y="84950"/>
                </a:lnTo>
                <a:lnTo>
                  <a:pt x="66243" y="92570"/>
                </a:lnTo>
                <a:lnTo>
                  <a:pt x="112384" y="92570"/>
                </a:lnTo>
                <a:lnTo>
                  <a:pt x="260273" y="23431"/>
                </a:lnTo>
                <a:lnTo>
                  <a:pt x="290883" y="23431"/>
                </a:lnTo>
                <a:lnTo>
                  <a:pt x="264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9"/>
          <p:cNvSpPr/>
          <p:nvPr/>
        </p:nvSpPr>
        <p:spPr>
          <a:xfrm>
            <a:off x="2055062" y="710669"/>
            <a:ext cx="400431" cy="470801"/>
          </a:xfrm>
          <a:custGeom>
            <a:avLst/>
            <a:gdLst/>
            <a:ahLst/>
            <a:cxnLst/>
            <a:rect l="l" t="t" r="r" b="b"/>
            <a:pathLst>
              <a:path w="400431" h="470801">
                <a:moveTo>
                  <a:pt x="118249" y="379526"/>
                </a:moveTo>
                <a:lnTo>
                  <a:pt x="27393" y="468820"/>
                </a:lnTo>
                <a:lnTo>
                  <a:pt x="29146" y="470801"/>
                </a:lnTo>
                <a:lnTo>
                  <a:pt x="121297" y="397967"/>
                </a:lnTo>
                <a:lnTo>
                  <a:pt x="163821" y="397967"/>
                </a:lnTo>
                <a:lnTo>
                  <a:pt x="118249" y="379526"/>
                </a:lnTo>
                <a:close/>
              </a:path>
              <a:path w="400431" h="470801">
                <a:moveTo>
                  <a:pt x="163821" y="397967"/>
                </a:moveTo>
                <a:lnTo>
                  <a:pt x="121297" y="397967"/>
                </a:lnTo>
                <a:lnTo>
                  <a:pt x="258991" y="456641"/>
                </a:lnTo>
                <a:lnTo>
                  <a:pt x="279550" y="434416"/>
                </a:lnTo>
                <a:lnTo>
                  <a:pt x="253898" y="434416"/>
                </a:lnTo>
                <a:lnTo>
                  <a:pt x="163821" y="397967"/>
                </a:lnTo>
                <a:close/>
              </a:path>
              <a:path w="400431" h="470801">
                <a:moveTo>
                  <a:pt x="385223" y="313194"/>
                </a:moveTo>
                <a:lnTo>
                  <a:pt x="356654" y="313194"/>
                </a:lnTo>
                <a:lnTo>
                  <a:pt x="253898" y="434416"/>
                </a:lnTo>
                <a:lnTo>
                  <a:pt x="279550" y="434416"/>
                </a:lnTo>
                <a:lnTo>
                  <a:pt x="388772" y="316344"/>
                </a:lnTo>
                <a:lnTo>
                  <a:pt x="385223" y="313194"/>
                </a:lnTo>
                <a:close/>
              </a:path>
              <a:path w="400431" h="470801">
                <a:moveTo>
                  <a:pt x="166754" y="244525"/>
                </a:moveTo>
                <a:lnTo>
                  <a:pt x="140271" y="244525"/>
                </a:lnTo>
                <a:lnTo>
                  <a:pt x="240296" y="323341"/>
                </a:lnTo>
                <a:lnTo>
                  <a:pt x="356654" y="313194"/>
                </a:lnTo>
                <a:lnTo>
                  <a:pt x="385223" y="313194"/>
                </a:lnTo>
                <a:lnTo>
                  <a:pt x="382676" y="310934"/>
                </a:lnTo>
                <a:lnTo>
                  <a:pt x="389216" y="310362"/>
                </a:lnTo>
                <a:lnTo>
                  <a:pt x="388467" y="303529"/>
                </a:lnTo>
                <a:lnTo>
                  <a:pt x="400431" y="301777"/>
                </a:lnTo>
                <a:lnTo>
                  <a:pt x="399362" y="294309"/>
                </a:lnTo>
                <a:lnTo>
                  <a:pt x="247688" y="294309"/>
                </a:lnTo>
                <a:lnTo>
                  <a:pt x="166754" y="244525"/>
                </a:lnTo>
                <a:close/>
              </a:path>
              <a:path w="400431" h="470801">
                <a:moveTo>
                  <a:pt x="239750" y="0"/>
                </a:moveTo>
                <a:lnTo>
                  <a:pt x="237109" y="63"/>
                </a:lnTo>
                <a:lnTo>
                  <a:pt x="234988" y="110566"/>
                </a:lnTo>
                <a:lnTo>
                  <a:pt x="234924" y="114655"/>
                </a:lnTo>
                <a:lnTo>
                  <a:pt x="356425" y="167068"/>
                </a:lnTo>
                <a:lnTo>
                  <a:pt x="373176" y="277939"/>
                </a:lnTo>
                <a:lnTo>
                  <a:pt x="247688" y="294309"/>
                </a:lnTo>
                <a:lnTo>
                  <a:pt x="399362" y="294309"/>
                </a:lnTo>
                <a:lnTo>
                  <a:pt x="378612" y="149275"/>
                </a:lnTo>
                <a:lnTo>
                  <a:pt x="247777" y="105524"/>
                </a:lnTo>
                <a:lnTo>
                  <a:pt x="239750" y="0"/>
                </a:lnTo>
                <a:close/>
              </a:path>
              <a:path w="400431" h="470801">
                <a:moveTo>
                  <a:pt x="142722" y="229742"/>
                </a:moveTo>
                <a:lnTo>
                  <a:pt x="0" y="276453"/>
                </a:lnTo>
                <a:lnTo>
                  <a:pt x="711" y="278980"/>
                </a:lnTo>
                <a:lnTo>
                  <a:pt x="140271" y="244525"/>
                </a:lnTo>
                <a:lnTo>
                  <a:pt x="166754" y="244525"/>
                </a:lnTo>
                <a:lnTo>
                  <a:pt x="142722" y="2297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0"/>
          <p:cNvSpPr/>
          <p:nvPr/>
        </p:nvSpPr>
        <p:spPr>
          <a:xfrm>
            <a:off x="2255276" y="798608"/>
            <a:ext cx="519403" cy="413169"/>
          </a:xfrm>
          <a:custGeom>
            <a:avLst/>
            <a:gdLst/>
            <a:ahLst/>
            <a:cxnLst/>
            <a:rect l="l" t="t" r="r" b="b"/>
            <a:pathLst>
              <a:path w="519402" h="413169">
                <a:moveTo>
                  <a:pt x="431855" y="0"/>
                </a:moveTo>
                <a:lnTo>
                  <a:pt x="21585" y="266841"/>
                </a:lnTo>
                <a:lnTo>
                  <a:pt x="0" y="307845"/>
                </a:lnTo>
                <a:lnTo>
                  <a:pt x="1501" y="319696"/>
                </a:lnTo>
                <a:lnTo>
                  <a:pt x="46528" y="391593"/>
                </a:lnTo>
                <a:lnTo>
                  <a:pt x="87546" y="413169"/>
                </a:lnTo>
                <a:lnTo>
                  <a:pt x="99398" y="411670"/>
                </a:lnTo>
                <a:lnTo>
                  <a:pt x="497835" y="146330"/>
                </a:lnTo>
                <a:lnTo>
                  <a:pt x="519402" y="105328"/>
                </a:lnTo>
                <a:lnTo>
                  <a:pt x="517906" y="93473"/>
                </a:lnTo>
                <a:lnTo>
                  <a:pt x="472854" y="21578"/>
                </a:lnTo>
                <a:lnTo>
                  <a:pt x="431855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1"/>
          <p:cNvSpPr/>
          <p:nvPr/>
        </p:nvSpPr>
        <p:spPr>
          <a:xfrm>
            <a:off x="2392679" y="895696"/>
            <a:ext cx="246151" cy="214947"/>
          </a:xfrm>
          <a:custGeom>
            <a:avLst/>
            <a:gdLst/>
            <a:ahLst/>
            <a:cxnLst/>
            <a:rect l="l" t="t" r="r" b="b"/>
            <a:pathLst>
              <a:path w="246151" h="214947">
                <a:moveTo>
                  <a:pt x="181025" y="0"/>
                </a:moveTo>
                <a:lnTo>
                  <a:pt x="1727" y="121081"/>
                </a:lnTo>
                <a:lnTo>
                  <a:pt x="0" y="130048"/>
                </a:lnTo>
                <a:lnTo>
                  <a:pt x="56172" y="213220"/>
                </a:lnTo>
                <a:lnTo>
                  <a:pt x="65112" y="214947"/>
                </a:lnTo>
                <a:lnTo>
                  <a:pt x="244424" y="93865"/>
                </a:lnTo>
                <a:lnTo>
                  <a:pt x="246151" y="84874"/>
                </a:lnTo>
                <a:lnTo>
                  <a:pt x="241693" y="78320"/>
                </a:lnTo>
                <a:lnTo>
                  <a:pt x="189992" y="1739"/>
                </a:lnTo>
                <a:lnTo>
                  <a:pt x="181025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2"/>
          <p:cNvSpPr/>
          <p:nvPr/>
        </p:nvSpPr>
        <p:spPr>
          <a:xfrm>
            <a:off x="2292479" y="561954"/>
            <a:ext cx="444995" cy="72120"/>
          </a:xfrm>
          <a:custGeom>
            <a:avLst/>
            <a:gdLst/>
            <a:ahLst/>
            <a:cxnLst/>
            <a:rect l="l" t="t" r="r" b="b"/>
            <a:pathLst>
              <a:path w="444995" h="72120">
                <a:moveTo>
                  <a:pt x="222502" y="0"/>
                </a:moveTo>
                <a:lnTo>
                  <a:pt x="177013" y="1916"/>
                </a:lnTo>
                <a:lnTo>
                  <a:pt x="131770" y="7664"/>
                </a:lnTo>
                <a:lnTo>
                  <a:pt x="87022" y="17244"/>
                </a:lnTo>
                <a:lnTo>
                  <a:pt x="43016" y="30656"/>
                </a:lnTo>
                <a:lnTo>
                  <a:pt x="0" y="47901"/>
                </a:lnTo>
                <a:lnTo>
                  <a:pt x="10934" y="72120"/>
                </a:lnTo>
                <a:lnTo>
                  <a:pt x="31252" y="63463"/>
                </a:lnTo>
                <a:lnTo>
                  <a:pt x="51835" y="55718"/>
                </a:lnTo>
                <a:lnTo>
                  <a:pt x="93681" y="42954"/>
                </a:lnTo>
                <a:lnTo>
                  <a:pt x="136238" y="33822"/>
                </a:lnTo>
                <a:lnTo>
                  <a:pt x="179274" y="28315"/>
                </a:lnTo>
                <a:lnTo>
                  <a:pt x="222557" y="26428"/>
                </a:lnTo>
                <a:lnTo>
                  <a:pt x="389097" y="26428"/>
                </a:lnTo>
                <a:lnTo>
                  <a:pt x="380088" y="23471"/>
                </a:lnTo>
                <a:lnTo>
                  <a:pt x="335683" y="11975"/>
                </a:lnTo>
                <a:lnTo>
                  <a:pt x="290658" y="4311"/>
                </a:lnTo>
                <a:lnTo>
                  <a:pt x="245262" y="479"/>
                </a:lnTo>
                <a:lnTo>
                  <a:pt x="222502" y="0"/>
                </a:lnTo>
                <a:close/>
              </a:path>
              <a:path w="444995" h="72120">
                <a:moveTo>
                  <a:pt x="389097" y="26428"/>
                </a:moveTo>
                <a:lnTo>
                  <a:pt x="222557" y="26428"/>
                </a:lnTo>
                <a:lnTo>
                  <a:pt x="244219" y="26839"/>
                </a:lnTo>
                <a:lnTo>
                  <a:pt x="265855" y="28153"/>
                </a:lnTo>
                <a:lnTo>
                  <a:pt x="308935" y="33484"/>
                </a:lnTo>
                <a:lnTo>
                  <a:pt x="351564" y="42415"/>
                </a:lnTo>
                <a:lnTo>
                  <a:pt x="393511" y="54939"/>
                </a:lnTo>
                <a:lnTo>
                  <a:pt x="434543" y="71050"/>
                </a:lnTo>
                <a:lnTo>
                  <a:pt x="444995" y="47901"/>
                </a:lnTo>
                <a:lnTo>
                  <a:pt x="423627" y="38799"/>
                </a:lnTo>
                <a:lnTo>
                  <a:pt x="401859" y="30616"/>
                </a:lnTo>
                <a:lnTo>
                  <a:pt x="389097" y="26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3"/>
          <p:cNvSpPr txBox="1"/>
          <p:nvPr/>
        </p:nvSpPr>
        <p:spPr>
          <a:xfrm>
            <a:off x="1844067" y="4297518"/>
            <a:ext cx="1198880" cy="23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16"/>
          <p:cNvSpPr txBox="1">
            <a:spLocks noGrp="1"/>
          </p:cNvSpPr>
          <p:nvPr>
            <p:ph type="dt" sz="half" idx="6"/>
          </p:nvPr>
        </p:nvSpPr>
        <p:spPr>
          <a:xfrm>
            <a:off x="1844067" y="4983292"/>
            <a:ext cx="3284829" cy="122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1844067" y="5105401"/>
            <a:ext cx="3114941" cy="3584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14"/>
          <p:cNvSpPr txBox="1"/>
          <p:nvPr/>
        </p:nvSpPr>
        <p:spPr>
          <a:xfrm>
            <a:off x="1844067" y="4640405"/>
            <a:ext cx="34353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Z140814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15"/>
          <p:cNvSpPr txBox="1"/>
          <p:nvPr/>
        </p:nvSpPr>
        <p:spPr>
          <a:xfrm>
            <a:off x="4931313" y="4640405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/>
          <p:nvPr/>
        </p:nvSpPr>
        <p:spPr>
          <a:xfrm>
            <a:off x="1839675" y="152400"/>
            <a:ext cx="2736215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95" dirty="0" smtClean="0">
                <a:solidFill>
                  <a:srgbClr val="00A6DE"/>
                </a:solidFill>
                <a:latin typeface="Arial"/>
                <a:cs typeface="Arial"/>
              </a:rPr>
              <a:t>W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or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are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not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financially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prepared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1847215" y="1828800"/>
            <a:ext cx="3715385" cy="2309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42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at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all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very p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epa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injur</a:t>
            </a:r>
            <a:r>
              <a:rPr sz="1000" spc="-130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12700" marR="243204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$1,000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less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27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less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than $500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available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  <a:p>
            <a:pPr marL="12700" marR="234950">
              <a:lnSpc>
                <a:spcPct val="108300"/>
              </a:lnSpc>
            </a:pP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12700" marR="12700" indent="-635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39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workers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would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bor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ow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om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401(K)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and/or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om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friends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family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 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13"/>
          <p:cNvSpPr txBox="1"/>
          <p:nvPr/>
        </p:nvSpPr>
        <p:spPr>
          <a:xfrm>
            <a:off x="1844066" y="4191000"/>
            <a:ext cx="1198880" cy="23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16"/>
          <p:cNvSpPr txBox="1">
            <a:spLocks noGrp="1"/>
          </p:cNvSpPr>
          <p:nvPr>
            <p:ph type="dt" sz="half" idx="6"/>
          </p:nvPr>
        </p:nvSpPr>
        <p:spPr>
          <a:xfrm>
            <a:off x="1844066" y="4876774"/>
            <a:ext cx="3284829" cy="122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1844066" y="5097655"/>
            <a:ext cx="3114941" cy="3584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14"/>
          <p:cNvSpPr txBox="1"/>
          <p:nvPr/>
        </p:nvSpPr>
        <p:spPr>
          <a:xfrm>
            <a:off x="1844066" y="4533887"/>
            <a:ext cx="34353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Z14081</a:t>
            </a:r>
            <a:r>
              <a:rPr lang="en-US" sz="700" spc="-40" dirty="0" smtClean="0">
                <a:solidFill>
                  <a:srgbClr val="616465"/>
                </a:solidFill>
                <a:latin typeface="Arial"/>
                <a:cs typeface="Arial"/>
              </a:rPr>
              <a:t>5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4" name="object 15"/>
          <p:cNvSpPr txBox="1"/>
          <p:nvPr/>
        </p:nvSpPr>
        <p:spPr>
          <a:xfrm>
            <a:off x="4931313" y="4533887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435" y="381000"/>
            <a:ext cx="85476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 txBox="1"/>
          <p:nvPr/>
        </p:nvSpPr>
        <p:spPr>
          <a:xfrm>
            <a:off x="1839675" y="152400"/>
            <a:ext cx="2736215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95" dirty="0" smtClean="0">
                <a:solidFill>
                  <a:srgbClr val="00A6DE"/>
                </a:solidFill>
                <a:latin typeface="Arial"/>
                <a:cs typeface="Arial"/>
              </a:rPr>
              <a:t>W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or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are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not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financially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prepared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3"/>
          <p:cNvSpPr txBox="1"/>
          <p:nvPr/>
        </p:nvSpPr>
        <p:spPr>
          <a:xfrm>
            <a:off x="1847215" y="1828800"/>
            <a:ext cx="3715385" cy="2309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42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at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all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very p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epa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injur</a:t>
            </a:r>
            <a:r>
              <a:rPr sz="1000" spc="-130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12700" marR="243204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49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$1,000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less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27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less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than $500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available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  <a:p>
            <a:pPr marL="12700" marR="234950">
              <a:lnSpc>
                <a:spcPct val="108300"/>
              </a:lnSpc>
            </a:pP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12700" marR="12700" indent="-635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39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workers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would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bor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ow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om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401(K)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and/or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om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friends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family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for 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out-of-pocket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expenses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associated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 with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an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unexpected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serious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illness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accident.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3"/>
          <p:cNvSpPr txBox="1"/>
          <p:nvPr/>
        </p:nvSpPr>
        <p:spPr>
          <a:xfrm>
            <a:off x="1844066" y="4191000"/>
            <a:ext cx="1198880" cy="23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6"/>
          <p:cNvSpPr txBox="1">
            <a:spLocks noGrp="1"/>
          </p:cNvSpPr>
          <p:nvPr>
            <p:ph type="dt" sz="half" idx="6"/>
          </p:nvPr>
        </p:nvSpPr>
        <p:spPr>
          <a:xfrm>
            <a:off x="1844066" y="4876774"/>
            <a:ext cx="3284829" cy="122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1844066" y="5097655"/>
            <a:ext cx="3114941" cy="3584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4"/>
          <p:cNvSpPr txBox="1"/>
          <p:nvPr/>
        </p:nvSpPr>
        <p:spPr>
          <a:xfrm>
            <a:off x="1844066" y="4533887"/>
            <a:ext cx="34353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Z14081</a:t>
            </a:r>
            <a:r>
              <a:rPr lang="en-US" sz="700" spc="-40" dirty="0" smtClean="0">
                <a:solidFill>
                  <a:srgbClr val="616465"/>
                </a:solidFill>
                <a:latin typeface="Arial"/>
                <a:cs typeface="Arial"/>
              </a:rPr>
              <a:t>6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6" name="object 15"/>
          <p:cNvSpPr txBox="1"/>
          <p:nvPr/>
        </p:nvSpPr>
        <p:spPr>
          <a:xfrm>
            <a:off x="4931313" y="4533887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8163"/>
            <a:ext cx="1458992" cy="143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657</Words>
  <Application>Microsoft Office PowerPoint</Application>
  <PresentationFormat>Custom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HCR_InfoGraphics</dc:title>
  <cp:lastModifiedBy>Troy Mobley</cp:lastModifiedBy>
  <cp:revision>2</cp:revision>
  <dcterms:created xsi:type="dcterms:W3CDTF">2014-08-29T11:51:15Z</dcterms:created>
  <dcterms:modified xsi:type="dcterms:W3CDTF">2014-09-03T14:53:57Z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2014-08-29T00:00:00Z</vt:filetime>
  </property>
  <property fmtid="{D5CDD505-2E9C-101B-9397-08002B2CF9AE}" pid="3" name="LastSaved">
    <vt:filetime>2014-08-29T00:00:00Z</vt:filetime>
  </property>
</Properties>
</file>