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315200" cy="5486400" type="B5JIS"/>
  <p:notesSz cx="54864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8640" y="1700786"/>
            <a:ext cx="6217920" cy="11521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97282" y="3072384"/>
            <a:ext cx="5120639" cy="137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9/3/2014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9/3/2014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5760" y="1261872"/>
            <a:ext cx="3182112" cy="362102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67327" y="1261872"/>
            <a:ext cx="3182112" cy="362102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9/3/2014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9/3/2014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9/3/2014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5762" y="219457"/>
            <a:ext cx="6583679" cy="87782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5762" y="1261872"/>
            <a:ext cx="6583679" cy="362102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87170" y="5102352"/>
            <a:ext cx="2340863" cy="2743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5760" y="5102352"/>
            <a:ext cx="1682496" cy="2743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9/3/2014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266944" y="5102352"/>
            <a:ext cx="1682496" cy="2743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/>
          <p:cNvSpPr txBox="1"/>
          <p:nvPr/>
        </p:nvSpPr>
        <p:spPr>
          <a:xfrm>
            <a:off x="2129955" y="228600"/>
            <a:ext cx="2842895" cy="4260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00"/>
              </a:lnSpc>
            </a:pPr>
            <a:r>
              <a:rPr sz="1300" b="1" spc="-55" dirty="0" smtClean="0">
                <a:solidFill>
                  <a:srgbClr val="00A6DE"/>
                </a:solidFill>
                <a:latin typeface="Arial"/>
                <a:cs typeface="Arial"/>
              </a:rPr>
              <a:t>Employees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20" dirty="0" smtClean="0">
                <a:solidFill>
                  <a:srgbClr val="00A6DE"/>
                </a:solidFill>
                <a:latin typeface="Arial"/>
                <a:cs typeface="Arial"/>
              </a:rPr>
              <a:t>are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55" dirty="0" smtClean="0">
                <a:solidFill>
                  <a:srgbClr val="00A6DE"/>
                </a:solidFill>
                <a:latin typeface="Arial"/>
                <a:cs typeface="Arial"/>
              </a:rPr>
              <a:t>confused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about health</a:t>
            </a:r>
            <a:r>
              <a:rPr sz="1300" b="1" spc="-1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care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reform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3"/>
          <p:cNvSpPr txBox="1"/>
          <p:nvPr/>
        </p:nvSpPr>
        <p:spPr>
          <a:xfrm>
            <a:off x="2137487" y="2819401"/>
            <a:ext cx="3072131" cy="1331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67005" indent="0">
              <a:lnSpc>
                <a:spcPct val="1083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73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ag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ee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that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health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ca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 r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eform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is </a:t>
            </a: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too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complicated </a:t>
            </a:r>
            <a:r>
              <a:rPr sz="1000" spc="5" dirty="0" smtClean="0">
                <a:solidFill>
                  <a:srgbClr val="616465"/>
                </a:solidFill>
                <a:latin typeface="Arial"/>
                <a:cs typeface="Arial"/>
              </a:rPr>
              <a:t>to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understand.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0"/>
              </a:spcBef>
            </a:pPr>
            <a:endParaRPr sz="1300" dirty="0"/>
          </a:p>
          <a:p>
            <a:pPr marL="12700" marR="12700">
              <a:lnSpc>
                <a:spcPct val="1083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71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believe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their personal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health insurance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situation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will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become mo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confusing.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0"/>
              </a:spcBef>
            </a:pPr>
            <a:endParaRPr sz="1300" dirty="0"/>
          </a:p>
          <a:p>
            <a:pPr marL="12700" marR="38100" indent="0">
              <a:lnSpc>
                <a:spcPct val="108300"/>
              </a:lnSpc>
            </a:pP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Just </a:t>
            </a:r>
            <a:r>
              <a:rPr sz="1000" b="1" spc="-10" dirty="0" smtClean="0">
                <a:solidFill>
                  <a:srgbClr val="00A6DE"/>
                </a:solidFill>
                <a:latin typeface="Arial"/>
                <a:cs typeface="Arial"/>
              </a:rPr>
              <a:t>10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say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they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1000" spc="-4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very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ext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remely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knowledgeable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about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health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ca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e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exchanges.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2125347" y="4191000"/>
            <a:ext cx="1198880" cy="2368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Source:</a:t>
            </a:r>
            <a:endParaRPr sz="7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80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orkForces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eport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12" name="object 5"/>
          <p:cNvSpPr txBox="1"/>
          <p:nvPr/>
        </p:nvSpPr>
        <p:spPr>
          <a:xfrm>
            <a:off x="2125347" y="4533888"/>
            <a:ext cx="34607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40" dirty="0" smtClean="0">
                <a:solidFill>
                  <a:srgbClr val="616465"/>
                </a:solidFill>
                <a:latin typeface="Arial"/>
                <a:cs typeface="Arial"/>
              </a:rPr>
              <a:t>Z140812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6"/>
          <p:cNvSpPr txBox="1"/>
          <p:nvPr/>
        </p:nvSpPr>
        <p:spPr>
          <a:xfrm>
            <a:off x="5189659" y="4533888"/>
            <a:ext cx="18351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8/14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7"/>
          <p:cNvSpPr txBox="1"/>
          <p:nvPr/>
        </p:nvSpPr>
        <p:spPr>
          <a:xfrm>
            <a:off x="2125346" y="4876776"/>
            <a:ext cx="3284855" cy="579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9"/>
              </a:spcBef>
            </a:pPr>
            <a:endParaRPr sz="850"/>
          </a:p>
          <a:p>
            <a:pPr marL="12700" marR="182245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8"/>
          <p:cNvSpPr/>
          <p:nvPr/>
        </p:nvSpPr>
        <p:spPr>
          <a:xfrm>
            <a:off x="2118837" y="685800"/>
            <a:ext cx="1504867" cy="2045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/>
          <p:cNvSpPr txBox="1"/>
          <p:nvPr/>
        </p:nvSpPr>
        <p:spPr>
          <a:xfrm>
            <a:off x="1979930" y="191605"/>
            <a:ext cx="3658870" cy="4260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00"/>
              </a:lnSpc>
            </a:pP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Most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wor</a:t>
            </a:r>
            <a:r>
              <a:rPr sz="1300" b="1" spc="-50" dirty="0" smtClean="0">
                <a:solidFill>
                  <a:srgbClr val="00A6DE"/>
                </a:solidFill>
                <a:latin typeface="Arial"/>
                <a:cs typeface="Arial"/>
              </a:rPr>
              <a:t>k</a:t>
            </a:r>
            <a:r>
              <a:rPr sz="1300" b="1" spc="-55" dirty="0" smtClean="0">
                <a:solidFill>
                  <a:srgbClr val="00A6DE"/>
                </a:solidFill>
                <a:latin typeface="Arial"/>
                <a:cs typeface="Arial"/>
              </a:rPr>
              <a:t>ers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50" dirty="0" smtClean="0">
                <a:solidFill>
                  <a:srgbClr val="00A6DE"/>
                </a:solidFill>
                <a:latin typeface="Arial"/>
                <a:cs typeface="Arial"/>
              </a:rPr>
              <a:t>do</a:t>
            </a:r>
            <a:r>
              <a:rPr sz="1300" b="1" spc="-70" dirty="0" smtClean="0">
                <a:solidFill>
                  <a:srgbClr val="00A6DE"/>
                </a:solidFill>
                <a:latin typeface="Arial"/>
                <a:cs typeface="Arial"/>
              </a:rPr>
              <a:t>n</a:t>
            </a:r>
            <a:r>
              <a:rPr sz="1300" b="1" spc="-15" dirty="0" smtClean="0">
                <a:solidFill>
                  <a:srgbClr val="00A6DE"/>
                </a:solidFill>
                <a:latin typeface="Arial"/>
                <a:cs typeface="Arial"/>
              </a:rPr>
              <a:t>’t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40" dirty="0" smtClean="0">
                <a:solidFill>
                  <a:srgbClr val="00A6DE"/>
                </a:solidFill>
                <a:latin typeface="Arial"/>
                <a:cs typeface="Arial"/>
              </a:rPr>
              <a:t>understand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300" b="1" spc="-50" dirty="0" smtClean="0">
                <a:solidFill>
                  <a:srgbClr val="00A6DE"/>
                </a:solidFill>
                <a:latin typeface="Arial"/>
                <a:cs typeface="Arial"/>
              </a:rPr>
              <a:t>consumer-driven</a:t>
            </a:r>
            <a:r>
              <a:rPr sz="1300" b="1" spc="-30" dirty="0" smtClean="0">
                <a:solidFill>
                  <a:srgbClr val="00A6DE"/>
                </a:solidFill>
                <a:latin typeface="Arial"/>
                <a:cs typeface="Arial"/>
              </a:rPr>
              <a:t> health </a:t>
            </a:r>
            <a:r>
              <a:rPr sz="1300" b="1" spc="-35" dirty="0" smtClean="0">
                <a:solidFill>
                  <a:srgbClr val="00A6DE"/>
                </a:solidFill>
                <a:latin typeface="Arial"/>
                <a:cs typeface="Arial"/>
              </a:rPr>
              <a:t>care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3"/>
          <p:cNvSpPr txBox="1"/>
          <p:nvPr/>
        </p:nvSpPr>
        <p:spPr>
          <a:xfrm>
            <a:off x="1987456" y="2643505"/>
            <a:ext cx="3453765" cy="1166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31115" indent="0">
              <a:lnSpc>
                <a:spcPct val="108300"/>
              </a:lnSpc>
            </a:pPr>
            <a:r>
              <a:rPr sz="1000" b="1" dirty="0" smtClean="0">
                <a:solidFill>
                  <a:srgbClr val="00A6DE"/>
                </a:solidFill>
                <a:latin typeface="Arial"/>
                <a:cs typeface="Arial"/>
              </a:rPr>
              <a:t>71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workers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have </a:t>
            </a:r>
            <a:r>
              <a:rPr sz="1000" spc="-5" dirty="0" smtClean="0">
                <a:solidFill>
                  <a:srgbClr val="616465"/>
                </a:solidFill>
                <a:latin typeface="Arial"/>
                <a:cs typeface="Arial"/>
              </a:rPr>
              <a:t>not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hea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15" dirty="0" smtClean="0">
                <a:solidFill>
                  <a:srgbClr val="616465"/>
                </a:solidFill>
                <a:latin typeface="Arial"/>
                <a:cs typeface="Arial"/>
              </a:rPr>
              <a:t>d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the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phrase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consume</a:t>
            </a:r>
            <a:r>
              <a:rPr sz="1000" spc="-6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-driven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health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ca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e.</a:t>
            </a:r>
            <a:endParaRPr sz="1000" dirty="0">
              <a:latin typeface="Arial"/>
              <a:cs typeface="Arial"/>
            </a:endParaRPr>
          </a:p>
          <a:p>
            <a:pPr marL="469900" marR="190500">
              <a:lnSpc>
                <a:spcPct val="108300"/>
              </a:lnSpc>
            </a:pP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Of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those who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have hea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15" dirty="0" smtClean="0">
                <a:solidFill>
                  <a:srgbClr val="616465"/>
                </a:solidFill>
                <a:latin typeface="Arial"/>
                <a:cs typeface="Arial"/>
              </a:rPr>
              <a:t>d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the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phrase,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only 19%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say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 they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understand </a:t>
            </a:r>
            <a:r>
              <a:rPr sz="1000" spc="-10" dirty="0" smtClean="0">
                <a:solidFill>
                  <a:srgbClr val="616465"/>
                </a:solidFill>
                <a:latin typeface="Arial"/>
                <a:cs typeface="Arial"/>
              </a:rPr>
              <a:t>it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ext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remely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or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very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well.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0"/>
              </a:spcBef>
            </a:pPr>
            <a:endParaRPr sz="1300" dirty="0"/>
          </a:p>
          <a:p>
            <a:pPr marL="12700" marR="12700" indent="0">
              <a:lnSpc>
                <a:spcPct val="108300"/>
              </a:lnSpc>
            </a:pPr>
            <a:r>
              <a:rPr sz="1000" spc="-15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et </a:t>
            </a:r>
            <a:r>
              <a:rPr sz="1000" b="1" spc="-15" dirty="0" smtClean="0">
                <a:solidFill>
                  <a:srgbClr val="00A6DE"/>
                </a:solidFill>
                <a:latin typeface="Arial"/>
                <a:cs typeface="Arial"/>
              </a:rPr>
              <a:t>20</a:t>
            </a:r>
            <a:r>
              <a:rPr sz="800" b="1" spc="85" dirty="0" smtClean="0">
                <a:solidFill>
                  <a:srgbClr val="00A6DE"/>
                </a:solidFill>
                <a:latin typeface="Arial"/>
                <a:cs typeface="Arial"/>
              </a:rPr>
              <a:t>%</a:t>
            </a:r>
            <a:r>
              <a:rPr sz="800" b="1" spc="55" dirty="0" smtClean="0">
                <a:solidFill>
                  <a:srgbClr val="00A6DE"/>
                </a:solidFill>
                <a:latin typeface="Arial"/>
                <a:cs typeface="Arial"/>
              </a:rPr>
              <a:t>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of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employees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en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olled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in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High </a:t>
            </a:r>
            <a:r>
              <a:rPr sz="1000" spc="-15" dirty="0" smtClean="0">
                <a:solidFill>
                  <a:srgbClr val="616465"/>
                </a:solidFill>
                <a:latin typeface="Arial"/>
                <a:cs typeface="Arial"/>
              </a:rPr>
              <a:t>Deductible </a:t>
            </a:r>
            <a:r>
              <a:rPr sz="1000" spc="-25" dirty="0" smtClean="0">
                <a:solidFill>
                  <a:srgbClr val="616465"/>
                </a:solidFill>
                <a:latin typeface="Arial"/>
                <a:cs typeface="Arial"/>
              </a:rPr>
              <a:t>Health </a:t>
            </a:r>
            <a:r>
              <a:rPr sz="1000" spc="-30" dirty="0" smtClean="0">
                <a:solidFill>
                  <a:srgbClr val="616465"/>
                </a:solidFill>
                <a:latin typeface="Arial"/>
                <a:cs typeface="Arial"/>
              </a:rPr>
              <a:t>Plans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1000" spc="-50" dirty="0" smtClean="0">
                <a:solidFill>
                  <a:srgbClr val="616465"/>
                </a:solidFill>
                <a:latin typeface="Arial"/>
                <a:cs typeface="Arial"/>
              </a:rPr>
              <a:t>(HDHPs)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in 2013, </a:t>
            </a:r>
            <a:r>
              <a:rPr sz="1000" spc="-40" dirty="0" smtClean="0">
                <a:solidFill>
                  <a:srgbClr val="616465"/>
                </a:solidFill>
                <a:latin typeface="Arial"/>
                <a:cs typeface="Arial"/>
              </a:rPr>
              <a:t>a 400%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inc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rease </a:t>
            </a:r>
            <a:r>
              <a:rPr sz="1000" spc="-65" dirty="0" smtClean="0">
                <a:solidFill>
                  <a:srgbClr val="616465"/>
                </a:solidFill>
                <a:latin typeface="Arial"/>
                <a:cs typeface="Arial"/>
              </a:rPr>
              <a:t>– </a:t>
            </a:r>
            <a:r>
              <a:rPr sz="1000" spc="-20" dirty="0" smtClean="0">
                <a:solidFill>
                  <a:srgbClr val="616465"/>
                </a:solidFill>
                <a:latin typeface="Arial"/>
                <a:cs typeface="Arial"/>
              </a:rPr>
              <a:t>f</a:t>
            </a:r>
            <a:r>
              <a:rPr sz="1000" spc="-45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1000" spc="0" dirty="0" smtClean="0">
                <a:solidFill>
                  <a:srgbClr val="616465"/>
                </a:solidFill>
                <a:latin typeface="Arial"/>
                <a:cs typeface="Arial"/>
              </a:rPr>
              <a:t>om 4% </a:t>
            </a:r>
            <a:r>
              <a:rPr sz="1000" spc="-35" dirty="0" smtClean="0">
                <a:solidFill>
                  <a:srgbClr val="616465"/>
                </a:solidFill>
                <a:latin typeface="Arial"/>
                <a:cs typeface="Arial"/>
              </a:rPr>
              <a:t>in 2012.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4"/>
          <p:cNvSpPr/>
          <p:nvPr/>
        </p:nvSpPr>
        <p:spPr>
          <a:xfrm>
            <a:off x="2583271" y="1609488"/>
            <a:ext cx="685811" cy="828912"/>
          </a:xfrm>
          <a:custGeom>
            <a:avLst/>
            <a:gdLst/>
            <a:ahLst/>
            <a:cxnLst/>
            <a:rect l="l" t="t" r="r" b="b"/>
            <a:pathLst>
              <a:path w="685811" h="828912">
                <a:moveTo>
                  <a:pt x="682125" y="375153"/>
                </a:moveTo>
                <a:lnTo>
                  <a:pt x="120174" y="375153"/>
                </a:lnTo>
                <a:lnTo>
                  <a:pt x="130444" y="375392"/>
                </a:lnTo>
                <a:lnTo>
                  <a:pt x="137847" y="381081"/>
                </a:lnTo>
                <a:lnTo>
                  <a:pt x="158358" y="415851"/>
                </a:lnTo>
                <a:lnTo>
                  <a:pt x="167193" y="465110"/>
                </a:lnTo>
                <a:lnTo>
                  <a:pt x="168465" y="507768"/>
                </a:lnTo>
                <a:lnTo>
                  <a:pt x="168189" y="522551"/>
                </a:lnTo>
                <a:lnTo>
                  <a:pt x="166099" y="567208"/>
                </a:lnTo>
                <a:lnTo>
                  <a:pt x="164255" y="596252"/>
                </a:lnTo>
                <a:lnTo>
                  <a:pt x="163377" y="610260"/>
                </a:lnTo>
                <a:lnTo>
                  <a:pt x="197272" y="631275"/>
                </a:lnTo>
                <a:lnTo>
                  <a:pt x="259914" y="636042"/>
                </a:lnTo>
                <a:lnTo>
                  <a:pt x="272350" y="637140"/>
                </a:lnTo>
                <a:lnTo>
                  <a:pt x="318748" y="646834"/>
                </a:lnTo>
                <a:lnTo>
                  <a:pt x="355402" y="671945"/>
                </a:lnTo>
                <a:lnTo>
                  <a:pt x="361385" y="692975"/>
                </a:lnTo>
                <a:lnTo>
                  <a:pt x="361207" y="702642"/>
                </a:lnTo>
                <a:lnTo>
                  <a:pt x="359541" y="712076"/>
                </a:lnTo>
                <a:lnTo>
                  <a:pt x="356856" y="721524"/>
                </a:lnTo>
                <a:lnTo>
                  <a:pt x="353618" y="731235"/>
                </a:lnTo>
                <a:lnTo>
                  <a:pt x="350298" y="741456"/>
                </a:lnTo>
                <a:lnTo>
                  <a:pt x="347364" y="752437"/>
                </a:lnTo>
                <a:lnTo>
                  <a:pt x="345283" y="764426"/>
                </a:lnTo>
                <a:lnTo>
                  <a:pt x="344525" y="777670"/>
                </a:lnTo>
                <a:lnTo>
                  <a:pt x="345558" y="792418"/>
                </a:lnTo>
                <a:lnTo>
                  <a:pt x="380583" y="822874"/>
                </a:lnTo>
                <a:lnTo>
                  <a:pt x="417413" y="828912"/>
                </a:lnTo>
                <a:lnTo>
                  <a:pt x="430042" y="827744"/>
                </a:lnTo>
                <a:lnTo>
                  <a:pt x="474023" y="807277"/>
                </a:lnTo>
                <a:lnTo>
                  <a:pt x="488111" y="773089"/>
                </a:lnTo>
                <a:lnTo>
                  <a:pt x="486218" y="760584"/>
                </a:lnTo>
                <a:lnTo>
                  <a:pt x="482693" y="749690"/>
                </a:lnTo>
                <a:lnTo>
                  <a:pt x="478174" y="739993"/>
                </a:lnTo>
                <a:lnTo>
                  <a:pt x="473294" y="731077"/>
                </a:lnTo>
                <a:lnTo>
                  <a:pt x="468689" y="722528"/>
                </a:lnTo>
                <a:lnTo>
                  <a:pt x="464994" y="713930"/>
                </a:lnTo>
                <a:lnTo>
                  <a:pt x="462845" y="704870"/>
                </a:lnTo>
                <a:lnTo>
                  <a:pt x="462878" y="694933"/>
                </a:lnTo>
                <a:lnTo>
                  <a:pt x="491590" y="658670"/>
                </a:lnTo>
                <a:lnTo>
                  <a:pt x="537416" y="639195"/>
                </a:lnTo>
                <a:lnTo>
                  <a:pt x="576689" y="633315"/>
                </a:lnTo>
                <a:lnTo>
                  <a:pt x="590166" y="632758"/>
                </a:lnTo>
                <a:lnTo>
                  <a:pt x="679438" y="632758"/>
                </a:lnTo>
                <a:lnTo>
                  <a:pt x="682125" y="375153"/>
                </a:lnTo>
                <a:close/>
              </a:path>
              <a:path w="685811" h="828912">
                <a:moveTo>
                  <a:pt x="679438" y="632758"/>
                </a:moveTo>
                <a:lnTo>
                  <a:pt x="590166" y="632758"/>
                </a:lnTo>
                <a:lnTo>
                  <a:pt x="603663" y="632822"/>
                </a:lnTo>
                <a:lnTo>
                  <a:pt x="617079" y="633458"/>
                </a:lnTo>
                <a:lnTo>
                  <a:pt x="655805" y="638311"/>
                </a:lnTo>
                <a:lnTo>
                  <a:pt x="679326" y="643516"/>
                </a:lnTo>
                <a:lnTo>
                  <a:pt x="679438" y="632758"/>
                </a:lnTo>
                <a:close/>
              </a:path>
              <a:path w="685811" h="828912">
                <a:moveTo>
                  <a:pt x="62427" y="234959"/>
                </a:moveTo>
                <a:lnTo>
                  <a:pt x="20591" y="253357"/>
                </a:lnTo>
                <a:lnTo>
                  <a:pt x="1245" y="295526"/>
                </a:lnTo>
                <a:lnTo>
                  <a:pt x="0" y="307842"/>
                </a:lnTo>
                <a:lnTo>
                  <a:pt x="212" y="320374"/>
                </a:lnTo>
                <a:lnTo>
                  <a:pt x="15860" y="367692"/>
                </a:lnTo>
                <a:lnTo>
                  <a:pt x="58216" y="397327"/>
                </a:lnTo>
                <a:lnTo>
                  <a:pt x="70287" y="397789"/>
                </a:lnTo>
                <a:lnTo>
                  <a:pt x="80265" y="395569"/>
                </a:lnTo>
                <a:lnTo>
                  <a:pt x="88762" y="391550"/>
                </a:lnTo>
                <a:lnTo>
                  <a:pt x="96388" y="386615"/>
                </a:lnTo>
                <a:lnTo>
                  <a:pt x="103758" y="381649"/>
                </a:lnTo>
                <a:lnTo>
                  <a:pt x="111483" y="377534"/>
                </a:lnTo>
                <a:lnTo>
                  <a:pt x="120174" y="375153"/>
                </a:lnTo>
                <a:lnTo>
                  <a:pt x="682125" y="375153"/>
                </a:lnTo>
                <a:lnTo>
                  <a:pt x="683365" y="256233"/>
                </a:lnTo>
                <a:lnTo>
                  <a:pt x="133038" y="256233"/>
                </a:lnTo>
                <a:lnTo>
                  <a:pt x="121273" y="255459"/>
                </a:lnTo>
                <a:lnTo>
                  <a:pt x="110906" y="252640"/>
                </a:lnTo>
                <a:lnTo>
                  <a:pt x="101434" y="248551"/>
                </a:lnTo>
                <a:lnTo>
                  <a:pt x="92353" y="243965"/>
                </a:lnTo>
                <a:lnTo>
                  <a:pt x="83160" y="239656"/>
                </a:lnTo>
                <a:lnTo>
                  <a:pt x="73353" y="236396"/>
                </a:lnTo>
                <a:lnTo>
                  <a:pt x="62427" y="234959"/>
                </a:lnTo>
                <a:close/>
              </a:path>
              <a:path w="685811" h="828912">
                <a:moveTo>
                  <a:pt x="252204" y="0"/>
                </a:moveTo>
                <a:lnTo>
                  <a:pt x="213574" y="4190"/>
                </a:lnTo>
                <a:lnTo>
                  <a:pt x="166612" y="17271"/>
                </a:lnTo>
                <a:lnTo>
                  <a:pt x="156442" y="21436"/>
                </a:lnTo>
                <a:lnTo>
                  <a:pt x="157492" y="33133"/>
                </a:lnTo>
                <a:lnTo>
                  <a:pt x="158789" y="45515"/>
                </a:lnTo>
                <a:lnTo>
                  <a:pt x="160259" y="58472"/>
                </a:lnTo>
                <a:lnTo>
                  <a:pt x="163645" y="87724"/>
                </a:lnTo>
                <a:lnTo>
                  <a:pt x="164961" y="99692"/>
                </a:lnTo>
                <a:lnTo>
                  <a:pt x="168546" y="142126"/>
                </a:lnTo>
                <a:lnTo>
                  <a:pt x="169225" y="173807"/>
                </a:lnTo>
                <a:lnTo>
                  <a:pt x="169017" y="182480"/>
                </a:lnTo>
                <a:lnTo>
                  <a:pt x="161311" y="229170"/>
                </a:lnTo>
                <a:lnTo>
                  <a:pt x="133038" y="256233"/>
                </a:lnTo>
                <a:lnTo>
                  <a:pt x="683365" y="256233"/>
                </a:lnTo>
                <a:lnTo>
                  <a:pt x="684116" y="184179"/>
                </a:lnTo>
                <a:lnTo>
                  <a:pt x="400036" y="184179"/>
                </a:lnTo>
                <a:lnTo>
                  <a:pt x="388711" y="183972"/>
                </a:lnTo>
                <a:lnTo>
                  <a:pt x="348850" y="169479"/>
                </a:lnTo>
                <a:lnTo>
                  <a:pt x="327947" y="124167"/>
                </a:lnTo>
                <a:lnTo>
                  <a:pt x="328877" y="109728"/>
                </a:lnTo>
                <a:lnTo>
                  <a:pt x="331554" y="97847"/>
                </a:lnTo>
                <a:lnTo>
                  <a:pt x="335444" y="87666"/>
                </a:lnTo>
                <a:lnTo>
                  <a:pt x="339901" y="78560"/>
                </a:lnTo>
                <a:lnTo>
                  <a:pt x="344447" y="69556"/>
                </a:lnTo>
                <a:lnTo>
                  <a:pt x="348492" y="59911"/>
                </a:lnTo>
                <a:lnTo>
                  <a:pt x="351473" y="48826"/>
                </a:lnTo>
                <a:lnTo>
                  <a:pt x="352828" y="35501"/>
                </a:lnTo>
                <a:lnTo>
                  <a:pt x="344449" y="27019"/>
                </a:lnTo>
                <a:lnTo>
                  <a:pt x="302409" y="5322"/>
                </a:lnTo>
                <a:lnTo>
                  <a:pt x="265122" y="28"/>
                </a:lnTo>
                <a:lnTo>
                  <a:pt x="252204" y="0"/>
                </a:lnTo>
                <a:close/>
              </a:path>
              <a:path w="685811" h="828912">
                <a:moveTo>
                  <a:pt x="584992" y="8141"/>
                </a:moveTo>
                <a:lnTo>
                  <a:pt x="544691" y="10489"/>
                </a:lnTo>
                <a:lnTo>
                  <a:pt x="498091" y="24637"/>
                </a:lnTo>
                <a:lnTo>
                  <a:pt x="475168" y="43201"/>
                </a:lnTo>
                <a:lnTo>
                  <a:pt x="476648" y="55113"/>
                </a:lnTo>
                <a:lnTo>
                  <a:pt x="480002" y="64732"/>
                </a:lnTo>
                <a:lnTo>
                  <a:pt x="484533" y="72842"/>
                </a:lnTo>
                <a:lnTo>
                  <a:pt x="489546" y="80225"/>
                </a:lnTo>
                <a:lnTo>
                  <a:pt x="494369" y="87724"/>
                </a:lnTo>
                <a:lnTo>
                  <a:pt x="498226" y="95948"/>
                </a:lnTo>
                <a:lnTo>
                  <a:pt x="500499" y="105855"/>
                </a:lnTo>
                <a:lnTo>
                  <a:pt x="500466" y="118169"/>
                </a:lnTo>
                <a:lnTo>
                  <a:pt x="475899" y="156565"/>
                </a:lnTo>
                <a:lnTo>
                  <a:pt x="434611" y="177916"/>
                </a:lnTo>
                <a:lnTo>
                  <a:pt x="400036" y="184179"/>
                </a:lnTo>
                <a:lnTo>
                  <a:pt x="684116" y="184179"/>
                </a:lnTo>
                <a:lnTo>
                  <a:pt x="685811" y="21713"/>
                </a:lnTo>
                <a:lnTo>
                  <a:pt x="639078" y="12576"/>
                </a:lnTo>
                <a:lnTo>
                  <a:pt x="598740" y="8573"/>
                </a:lnTo>
                <a:lnTo>
                  <a:pt x="584992" y="8141"/>
                </a:lnTo>
                <a:close/>
              </a:path>
            </a:pathLst>
          </a:custGeom>
          <a:solidFill>
            <a:srgbClr val="F794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5"/>
          <p:cNvSpPr/>
          <p:nvPr/>
        </p:nvSpPr>
        <p:spPr>
          <a:xfrm>
            <a:off x="2634103" y="741840"/>
            <a:ext cx="772783" cy="788067"/>
          </a:xfrm>
          <a:custGeom>
            <a:avLst/>
            <a:gdLst/>
            <a:ahLst/>
            <a:cxnLst/>
            <a:rect l="l" t="t" r="r" b="b"/>
            <a:pathLst>
              <a:path w="772783" h="788066">
                <a:moveTo>
                  <a:pt x="515363" y="649129"/>
                </a:moveTo>
                <a:lnTo>
                  <a:pt x="163380" y="649129"/>
                </a:lnTo>
                <a:lnTo>
                  <a:pt x="175839" y="649341"/>
                </a:lnTo>
                <a:lnTo>
                  <a:pt x="188068" y="651161"/>
                </a:lnTo>
                <a:lnTo>
                  <a:pt x="234104" y="672073"/>
                </a:lnTo>
                <a:lnTo>
                  <a:pt x="264813" y="698635"/>
                </a:lnTo>
                <a:lnTo>
                  <a:pt x="291394" y="730841"/>
                </a:lnTo>
                <a:lnTo>
                  <a:pt x="313078" y="765380"/>
                </a:lnTo>
                <a:lnTo>
                  <a:pt x="324434" y="788066"/>
                </a:lnTo>
                <a:lnTo>
                  <a:pt x="374731" y="752460"/>
                </a:lnTo>
                <a:lnTo>
                  <a:pt x="424783" y="716279"/>
                </a:lnTo>
                <a:lnTo>
                  <a:pt x="494125" y="665046"/>
                </a:lnTo>
                <a:lnTo>
                  <a:pt x="515363" y="649129"/>
                </a:lnTo>
                <a:close/>
              </a:path>
              <a:path w="772783" h="788066">
                <a:moveTo>
                  <a:pt x="225555" y="36128"/>
                </a:moveTo>
                <a:lnTo>
                  <a:pt x="185687" y="43981"/>
                </a:lnTo>
                <a:lnTo>
                  <a:pt x="152094" y="69266"/>
                </a:lnTo>
                <a:lnTo>
                  <a:pt x="132224" y="106180"/>
                </a:lnTo>
                <a:lnTo>
                  <a:pt x="129867" y="128251"/>
                </a:lnTo>
                <a:lnTo>
                  <a:pt x="130809" y="138004"/>
                </a:lnTo>
                <a:lnTo>
                  <a:pt x="151659" y="171231"/>
                </a:lnTo>
                <a:lnTo>
                  <a:pt x="175333" y="177988"/>
                </a:lnTo>
                <a:lnTo>
                  <a:pt x="183066" y="180691"/>
                </a:lnTo>
                <a:lnTo>
                  <a:pt x="190223" y="185015"/>
                </a:lnTo>
                <a:lnTo>
                  <a:pt x="196505" y="191797"/>
                </a:lnTo>
                <a:lnTo>
                  <a:pt x="196891" y="201614"/>
                </a:lnTo>
                <a:lnTo>
                  <a:pt x="195627" y="211422"/>
                </a:lnTo>
                <a:lnTo>
                  <a:pt x="176386" y="250343"/>
                </a:lnTo>
                <a:lnTo>
                  <a:pt x="150313" y="278897"/>
                </a:lnTo>
                <a:lnTo>
                  <a:pt x="117745" y="306571"/>
                </a:lnTo>
                <a:lnTo>
                  <a:pt x="81815" y="333068"/>
                </a:lnTo>
                <a:lnTo>
                  <a:pt x="22973" y="373797"/>
                </a:lnTo>
                <a:lnTo>
                  <a:pt x="27287" y="384492"/>
                </a:lnTo>
                <a:lnTo>
                  <a:pt x="51885" y="426533"/>
                </a:lnTo>
                <a:lnTo>
                  <a:pt x="66224" y="447349"/>
                </a:lnTo>
                <a:lnTo>
                  <a:pt x="73311" y="457765"/>
                </a:lnTo>
                <a:lnTo>
                  <a:pt x="97163" y="499892"/>
                </a:lnTo>
                <a:lnTo>
                  <a:pt x="105702" y="543576"/>
                </a:lnTo>
                <a:lnTo>
                  <a:pt x="104175" y="554869"/>
                </a:lnTo>
                <a:lnTo>
                  <a:pt x="76286" y="582582"/>
                </a:lnTo>
                <a:lnTo>
                  <a:pt x="48691" y="593142"/>
                </a:lnTo>
                <a:lnTo>
                  <a:pt x="38670" y="597232"/>
                </a:lnTo>
                <a:lnTo>
                  <a:pt x="3034" y="628086"/>
                </a:lnTo>
                <a:lnTo>
                  <a:pt x="0" y="649341"/>
                </a:lnTo>
                <a:lnTo>
                  <a:pt x="982" y="659944"/>
                </a:lnTo>
                <a:lnTo>
                  <a:pt x="18589" y="699295"/>
                </a:lnTo>
                <a:lnTo>
                  <a:pt x="51799" y="726286"/>
                </a:lnTo>
                <a:lnTo>
                  <a:pt x="81924" y="732651"/>
                </a:lnTo>
                <a:lnTo>
                  <a:pt x="92265" y="731330"/>
                </a:lnTo>
                <a:lnTo>
                  <a:pt x="124077" y="697297"/>
                </a:lnTo>
                <a:lnTo>
                  <a:pt x="131942" y="680096"/>
                </a:lnTo>
                <a:lnTo>
                  <a:pt x="135695" y="672323"/>
                </a:lnTo>
                <a:lnTo>
                  <a:pt x="140225" y="665046"/>
                </a:lnTo>
                <a:lnTo>
                  <a:pt x="145943" y="658673"/>
                </a:lnTo>
                <a:lnTo>
                  <a:pt x="153486" y="653297"/>
                </a:lnTo>
                <a:lnTo>
                  <a:pt x="163380" y="649129"/>
                </a:lnTo>
                <a:lnTo>
                  <a:pt x="515363" y="649129"/>
                </a:lnTo>
                <a:lnTo>
                  <a:pt x="623080" y="567088"/>
                </a:lnTo>
                <a:lnTo>
                  <a:pt x="819632" y="413814"/>
                </a:lnTo>
                <a:lnTo>
                  <a:pt x="814792" y="403368"/>
                </a:lnTo>
                <a:lnTo>
                  <a:pt x="809278" y="392238"/>
                </a:lnTo>
                <a:lnTo>
                  <a:pt x="789032" y="356481"/>
                </a:lnTo>
                <a:lnTo>
                  <a:pt x="772783" y="332401"/>
                </a:lnTo>
                <a:lnTo>
                  <a:pt x="611556" y="332401"/>
                </a:lnTo>
                <a:lnTo>
                  <a:pt x="600743" y="331972"/>
                </a:lnTo>
                <a:lnTo>
                  <a:pt x="557276" y="319488"/>
                </a:lnTo>
                <a:lnTo>
                  <a:pt x="520100" y="293184"/>
                </a:lnTo>
                <a:lnTo>
                  <a:pt x="498066" y="257614"/>
                </a:lnTo>
                <a:lnTo>
                  <a:pt x="495492" y="237778"/>
                </a:lnTo>
                <a:lnTo>
                  <a:pt x="496800" y="227595"/>
                </a:lnTo>
                <a:lnTo>
                  <a:pt x="522801" y="188494"/>
                </a:lnTo>
                <a:lnTo>
                  <a:pt x="567021" y="175078"/>
                </a:lnTo>
                <a:lnTo>
                  <a:pt x="575882" y="173416"/>
                </a:lnTo>
                <a:lnTo>
                  <a:pt x="585152" y="170546"/>
                </a:lnTo>
                <a:lnTo>
                  <a:pt x="595004" y="165802"/>
                </a:lnTo>
                <a:lnTo>
                  <a:pt x="605612" y="158520"/>
                </a:lnTo>
                <a:lnTo>
                  <a:pt x="606731" y="146665"/>
                </a:lnTo>
                <a:lnTo>
                  <a:pt x="606199" y="134811"/>
                </a:lnTo>
                <a:lnTo>
                  <a:pt x="605949" y="133377"/>
                </a:lnTo>
                <a:lnTo>
                  <a:pt x="306910" y="133377"/>
                </a:lnTo>
                <a:lnTo>
                  <a:pt x="298017" y="132128"/>
                </a:lnTo>
                <a:lnTo>
                  <a:pt x="279844" y="96614"/>
                </a:lnTo>
                <a:lnTo>
                  <a:pt x="278435" y="87416"/>
                </a:lnTo>
                <a:lnTo>
                  <a:pt x="276875" y="78235"/>
                </a:lnTo>
                <a:lnTo>
                  <a:pt x="255093" y="45168"/>
                </a:lnTo>
                <a:lnTo>
                  <a:pt x="235630" y="37568"/>
                </a:lnTo>
                <a:lnTo>
                  <a:pt x="225555" y="36128"/>
                </a:lnTo>
                <a:close/>
              </a:path>
              <a:path w="772783" h="788066">
                <a:moveTo>
                  <a:pt x="672705" y="261364"/>
                </a:moveTo>
                <a:lnTo>
                  <a:pt x="651708" y="297870"/>
                </a:lnTo>
                <a:lnTo>
                  <a:pt x="649097" y="305002"/>
                </a:lnTo>
                <a:lnTo>
                  <a:pt x="611556" y="332401"/>
                </a:lnTo>
                <a:lnTo>
                  <a:pt x="772783" y="332401"/>
                </a:lnTo>
                <a:lnTo>
                  <a:pt x="744993" y="299431"/>
                </a:lnTo>
                <a:lnTo>
                  <a:pt x="713898" y="274377"/>
                </a:lnTo>
                <a:lnTo>
                  <a:pt x="680428" y="261942"/>
                </a:lnTo>
                <a:lnTo>
                  <a:pt x="672705" y="261364"/>
                </a:lnTo>
                <a:close/>
              </a:path>
              <a:path w="772783" h="788066">
                <a:moveTo>
                  <a:pt x="498270" y="0"/>
                </a:moveTo>
                <a:lnTo>
                  <a:pt x="455428" y="37568"/>
                </a:lnTo>
                <a:lnTo>
                  <a:pt x="429167" y="61631"/>
                </a:lnTo>
                <a:lnTo>
                  <a:pt x="418650" y="71038"/>
                </a:lnTo>
                <a:lnTo>
                  <a:pt x="386900" y="97472"/>
                </a:lnTo>
                <a:lnTo>
                  <a:pt x="345403" y="123993"/>
                </a:lnTo>
                <a:lnTo>
                  <a:pt x="306910" y="133377"/>
                </a:lnTo>
                <a:lnTo>
                  <a:pt x="605949" y="133377"/>
                </a:lnTo>
                <a:lnTo>
                  <a:pt x="590156" y="88523"/>
                </a:lnTo>
                <a:lnTo>
                  <a:pt x="567164" y="56534"/>
                </a:lnTo>
                <a:lnTo>
                  <a:pt x="538688" y="28538"/>
                </a:lnTo>
                <a:lnTo>
                  <a:pt x="508246" y="6027"/>
                </a:lnTo>
                <a:lnTo>
                  <a:pt x="498270" y="0"/>
                </a:lnTo>
                <a:close/>
              </a:path>
            </a:pathLst>
          </a:custGeom>
          <a:solidFill>
            <a:srgbClr val="6164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6"/>
          <p:cNvSpPr/>
          <p:nvPr/>
        </p:nvSpPr>
        <p:spPr>
          <a:xfrm>
            <a:off x="2000724" y="1288070"/>
            <a:ext cx="667784" cy="800469"/>
          </a:xfrm>
          <a:custGeom>
            <a:avLst/>
            <a:gdLst/>
            <a:ahLst/>
            <a:cxnLst/>
            <a:rect l="l" t="t" r="r" b="b"/>
            <a:pathLst>
              <a:path w="667784" h="800469">
                <a:moveTo>
                  <a:pt x="367042" y="610754"/>
                </a:moveTo>
                <a:lnTo>
                  <a:pt x="138815" y="610754"/>
                </a:lnTo>
                <a:lnTo>
                  <a:pt x="150055" y="611427"/>
                </a:lnTo>
                <a:lnTo>
                  <a:pt x="160826" y="613215"/>
                </a:lnTo>
                <a:lnTo>
                  <a:pt x="197448" y="634544"/>
                </a:lnTo>
                <a:lnTo>
                  <a:pt x="211385" y="669804"/>
                </a:lnTo>
                <a:lnTo>
                  <a:pt x="210032" y="681260"/>
                </a:lnTo>
                <a:lnTo>
                  <a:pt x="207088" y="690731"/>
                </a:lnTo>
                <a:lnTo>
                  <a:pt x="203069" y="698739"/>
                </a:lnTo>
                <a:lnTo>
                  <a:pt x="198493" y="705806"/>
                </a:lnTo>
                <a:lnTo>
                  <a:pt x="193876" y="712456"/>
                </a:lnTo>
                <a:lnTo>
                  <a:pt x="189735" y="719210"/>
                </a:lnTo>
                <a:lnTo>
                  <a:pt x="186588" y="726591"/>
                </a:lnTo>
                <a:lnTo>
                  <a:pt x="184951" y="735122"/>
                </a:lnTo>
                <a:lnTo>
                  <a:pt x="185342" y="745325"/>
                </a:lnTo>
                <a:lnTo>
                  <a:pt x="215012" y="785483"/>
                </a:lnTo>
                <a:lnTo>
                  <a:pt x="262684" y="800469"/>
                </a:lnTo>
                <a:lnTo>
                  <a:pt x="275139" y="800425"/>
                </a:lnTo>
                <a:lnTo>
                  <a:pt x="319859" y="785735"/>
                </a:lnTo>
                <a:lnTo>
                  <a:pt x="336730" y="754283"/>
                </a:lnTo>
                <a:lnTo>
                  <a:pt x="335876" y="741465"/>
                </a:lnTo>
                <a:lnTo>
                  <a:pt x="333678" y="730792"/>
                </a:lnTo>
                <a:lnTo>
                  <a:pt x="330598" y="721530"/>
                </a:lnTo>
                <a:lnTo>
                  <a:pt x="327100" y="712944"/>
                </a:lnTo>
                <a:lnTo>
                  <a:pt x="323646" y="704299"/>
                </a:lnTo>
                <a:lnTo>
                  <a:pt x="320701" y="694859"/>
                </a:lnTo>
                <a:lnTo>
                  <a:pt x="318726" y="683891"/>
                </a:lnTo>
                <a:lnTo>
                  <a:pt x="318185" y="670659"/>
                </a:lnTo>
                <a:lnTo>
                  <a:pt x="325964" y="656688"/>
                </a:lnTo>
                <a:lnTo>
                  <a:pt x="334253" y="644134"/>
                </a:lnTo>
                <a:lnTo>
                  <a:pt x="343013" y="632958"/>
                </a:lnTo>
                <a:lnTo>
                  <a:pt x="352209" y="623121"/>
                </a:lnTo>
                <a:lnTo>
                  <a:pt x="361804" y="614583"/>
                </a:lnTo>
                <a:lnTo>
                  <a:pt x="367042" y="610754"/>
                </a:lnTo>
                <a:close/>
              </a:path>
              <a:path w="667784" h="800469">
                <a:moveTo>
                  <a:pt x="0" y="0"/>
                </a:moveTo>
                <a:lnTo>
                  <a:pt x="0" y="634339"/>
                </a:lnTo>
                <a:lnTo>
                  <a:pt x="9880" y="633480"/>
                </a:lnTo>
                <a:lnTo>
                  <a:pt x="20364" y="631913"/>
                </a:lnTo>
                <a:lnTo>
                  <a:pt x="31365" y="629792"/>
                </a:lnTo>
                <a:lnTo>
                  <a:pt x="42791" y="627267"/>
                </a:lnTo>
                <a:lnTo>
                  <a:pt x="78733" y="618788"/>
                </a:lnTo>
                <a:lnTo>
                  <a:pt x="90970" y="616167"/>
                </a:lnTo>
                <a:lnTo>
                  <a:pt x="103186" y="613901"/>
                </a:lnTo>
                <a:lnTo>
                  <a:pt x="115292" y="612143"/>
                </a:lnTo>
                <a:lnTo>
                  <a:pt x="127198" y="611043"/>
                </a:lnTo>
                <a:lnTo>
                  <a:pt x="138815" y="610754"/>
                </a:lnTo>
                <a:lnTo>
                  <a:pt x="367042" y="610754"/>
                </a:lnTo>
                <a:lnTo>
                  <a:pt x="371759" y="607305"/>
                </a:lnTo>
                <a:lnTo>
                  <a:pt x="414458" y="590018"/>
                </a:lnTo>
                <a:lnTo>
                  <a:pt x="437015" y="587919"/>
                </a:lnTo>
                <a:lnTo>
                  <a:pt x="515877" y="587919"/>
                </a:lnTo>
                <a:lnTo>
                  <a:pt x="515478" y="581242"/>
                </a:lnTo>
                <a:lnTo>
                  <a:pt x="514703" y="565996"/>
                </a:lnTo>
                <a:lnTo>
                  <a:pt x="514073" y="550241"/>
                </a:lnTo>
                <a:lnTo>
                  <a:pt x="513637" y="534129"/>
                </a:lnTo>
                <a:lnTo>
                  <a:pt x="513544" y="501458"/>
                </a:lnTo>
                <a:lnTo>
                  <a:pt x="513987" y="485207"/>
                </a:lnTo>
                <a:lnTo>
                  <a:pt x="517862" y="438643"/>
                </a:lnTo>
                <a:lnTo>
                  <a:pt x="526596" y="398607"/>
                </a:lnTo>
                <a:lnTo>
                  <a:pt x="548101" y="362582"/>
                </a:lnTo>
                <a:lnTo>
                  <a:pt x="575476" y="354164"/>
                </a:lnTo>
                <a:lnTo>
                  <a:pt x="659697" y="354164"/>
                </a:lnTo>
                <a:lnTo>
                  <a:pt x="664354" y="346182"/>
                </a:lnTo>
                <a:lnTo>
                  <a:pt x="680500" y="305590"/>
                </a:lnTo>
                <a:lnTo>
                  <a:pt x="682357" y="284346"/>
                </a:lnTo>
                <a:lnTo>
                  <a:pt x="681231" y="273383"/>
                </a:lnTo>
                <a:lnTo>
                  <a:pt x="678544" y="262153"/>
                </a:lnTo>
                <a:lnTo>
                  <a:pt x="674153" y="250625"/>
                </a:lnTo>
                <a:lnTo>
                  <a:pt x="667916" y="238770"/>
                </a:lnTo>
                <a:lnTo>
                  <a:pt x="667784" y="238574"/>
                </a:lnTo>
                <a:lnTo>
                  <a:pt x="557181" y="238574"/>
                </a:lnTo>
                <a:lnTo>
                  <a:pt x="546427" y="238423"/>
                </a:lnTo>
                <a:lnTo>
                  <a:pt x="526440" y="199909"/>
                </a:lnTo>
                <a:lnTo>
                  <a:pt x="515310" y="152182"/>
                </a:lnTo>
                <a:lnTo>
                  <a:pt x="511726" y="112475"/>
                </a:lnTo>
                <a:lnTo>
                  <a:pt x="511198" y="84972"/>
                </a:lnTo>
                <a:lnTo>
                  <a:pt x="511410" y="71078"/>
                </a:lnTo>
                <a:lnTo>
                  <a:pt x="513626" y="29489"/>
                </a:lnTo>
                <a:lnTo>
                  <a:pt x="516148" y="2394"/>
                </a:lnTo>
                <a:lnTo>
                  <a:pt x="0" y="0"/>
                </a:lnTo>
                <a:close/>
              </a:path>
              <a:path w="667784" h="800469">
                <a:moveTo>
                  <a:pt x="515877" y="587919"/>
                </a:moveTo>
                <a:lnTo>
                  <a:pt x="437015" y="587919"/>
                </a:lnTo>
                <a:lnTo>
                  <a:pt x="448467" y="588368"/>
                </a:lnTo>
                <a:lnTo>
                  <a:pt x="459984" y="589765"/>
                </a:lnTo>
                <a:lnTo>
                  <a:pt x="505973" y="604042"/>
                </a:lnTo>
                <a:lnTo>
                  <a:pt x="517265" y="609588"/>
                </a:lnTo>
                <a:lnTo>
                  <a:pt x="516314" y="595244"/>
                </a:lnTo>
                <a:lnTo>
                  <a:pt x="515877" y="587919"/>
                </a:lnTo>
                <a:close/>
              </a:path>
              <a:path w="667784" h="800469">
                <a:moveTo>
                  <a:pt x="659697" y="354164"/>
                </a:moveTo>
                <a:lnTo>
                  <a:pt x="575476" y="354164"/>
                </a:lnTo>
                <a:lnTo>
                  <a:pt x="585400" y="355969"/>
                </a:lnTo>
                <a:lnTo>
                  <a:pt x="594111" y="359436"/>
                </a:lnTo>
                <a:lnTo>
                  <a:pt x="601981" y="363801"/>
                </a:lnTo>
                <a:lnTo>
                  <a:pt x="609381" y="368298"/>
                </a:lnTo>
                <a:lnTo>
                  <a:pt x="616684" y="372163"/>
                </a:lnTo>
                <a:lnTo>
                  <a:pt x="624262" y="374632"/>
                </a:lnTo>
                <a:lnTo>
                  <a:pt x="632484" y="374939"/>
                </a:lnTo>
                <a:lnTo>
                  <a:pt x="641724" y="372320"/>
                </a:lnTo>
                <a:lnTo>
                  <a:pt x="652354" y="366009"/>
                </a:lnTo>
                <a:lnTo>
                  <a:pt x="658644" y="355969"/>
                </a:lnTo>
                <a:lnTo>
                  <a:pt x="659697" y="354164"/>
                </a:lnTo>
                <a:close/>
              </a:path>
              <a:path w="667784" h="800469">
                <a:moveTo>
                  <a:pt x="632338" y="215426"/>
                </a:moveTo>
                <a:lnTo>
                  <a:pt x="623413" y="216307"/>
                </a:lnTo>
                <a:lnTo>
                  <a:pt x="614480" y="218701"/>
                </a:lnTo>
                <a:lnTo>
                  <a:pt x="605476" y="222140"/>
                </a:lnTo>
                <a:lnTo>
                  <a:pt x="587001" y="230273"/>
                </a:lnTo>
                <a:lnTo>
                  <a:pt x="577404" y="234029"/>
                </a:lnTo>
                <a:lnTo>
                  <a:pt x="567485" y="236953"/>
                </a:lnTo>
                <a:lnTo>
                  <a:pt x="557181" y="238574"/>
                </a:lnTo>
                <a:lnTo>
                  <a:pt x="667784" y="238574"/>
                </a:lnTo>
                <a:lnTo>
                  <a:pt x="659689" y="226558"/>
                </a:lnTo>
                <a:lnTo>
                  <a:pt x="650413" y="220082"/>
                </a:lnTo>
                <a:lnTo>
                  <a:pt x="641317" y="216528"/>
                </a:lnTo>
                <a:lnTo>
                  <a:pt x="632338" y="215426"/>
                </a:lnTo>
                <a:close/>
              </a:path>
            </a:pathLst>
          </a:custGeom>
          <a:solidFill>
            <a:srgbClr val="00A6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7"/>
          <p:cNvSpPr txBox="1"/>
          <p:nvPr/>
        </p:nvSpPr>
        <p:spPr>
          <a:xfrm>
            <a:off x="1988017" y="4030345"/>
            <a:ext cx="1400175" cy="351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Source:</a:t>
            </a:r>
            <a:endParaRPr sz="700">
              <a:latin typeface="Arial"/>
              <a:cs typeface="Arial"/>
            </a:endParaRPr>
          </a:p>
          <a:p>
            <a:pPr marL="12700" marR="12700">
              <a:lnSpc>
                <a:spcPct val="107200"/>
              </a:lnSpc>
            </a:pP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80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orkForces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eport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2014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Open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Enrollment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Survey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8"/>
          <p:cNvSpPr txBox="1"/>
          <p:nvPr/>
        </p:nvSpPr>
        <p:spPr>
          <a:xfrm>
            <a:off x="1988017" y="4487558"/>
            <a:ext cx="34607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40" dirty="0" smtClean="0">
                <a:solidFill>
                  <a:srgbClr val="616465"/>
                </a:solidFill>
                <a:latin typeface="Arial"/>
                <a:cs typeface="Arial"/>
              </a:rPr>
              <a:t>Z140821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9"/>
          <p:cNvSpPr txBox="1"/>
          <p:nvPr/>
        </p:nvSpPr>
        <p:spPr>
          <a:xfrm>
            <a:off x="5075265" y="4487558"/>
            <a:ext cx="183515" cy="12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8/14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0"/>
          <p:cNvSpPr txBox="1"/>
          <p:nvPr/>
        </p:nvSpPr>
        <p:spPr>
          <a:xfrm>
            <a:off x="1988017" y="4830445"/>
            <a:ext cx="3284854" cy="579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000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This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article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for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informational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purposes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only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is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not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intended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to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be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5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solicitation.</a:t>
            </a:r>
            <a:endParaRPr sz="7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9"/>
              </a:spcBef>
            </a:pPr>
            <a:endParaRPr sz="850"/>
          </a:p>
          <a:p>
            <a:pPr marL="12700" marR="182245" algn="just">
              <a:lnSpc>
                <a:spcPct val="107200"/>
              </a:lnSpc>
            </a:pP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flac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herein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means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Columbus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" dirty="0" smtClean="0">
                <a:solidFill>
                  <a:srgbClr val="616465"/>
                </a:solidFill>
                <a:latin typeface="Arial"/>
                <a:cs typeface="Arial"/>
              </a:rPr>
              <a:t>and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American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Family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Life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Assurance 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Company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5" dirty="0" smtClean="0">
                <a:solidFill>
                  <a:srgbClr val="616465"/>
                </a:solidFill>
                <a:latin typeface="Arial"/>
                <a:cs typeface="Arial"/>
              </a:rPr>
              <a:t>of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New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125" dirty="0" smtClean="0">
                <a:solidFill>
                  <a:srgbClr val="616465"/>
                </a:solidFill>
                <a:latin typeface="Arial"/>
                <a:cs typeface="Arial"/>
              </a:rPr>
              <a:t>Y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ork.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WWHQ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0" dirty="0" smtClean="0">
                <a:solidFill>
                  <a:srgbClr val="616465"/>
                </a:solidFill>
                <a:latin typeface="Arial"/>
                <a:cs typeface="Arial"/>
              </a:rPr>
              <a:t>1932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W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ynnton </a:t>
            </a:r>
            <a:r>
              <a:rPr sz="700" spc="-110" dirty="0" smtClean="0">
                <a:solidFill>
                  <a:srgbClr val="616465"/>
                </a:solidFill>
                <a:latin typeface="Arial"/>
                <a:cs typeface="Arial"/>
              </a:rPr>
              <a:t>R</a:t>
            </a:r>
            <a:r>
              <a:rPr sz="700" spc="0" dirty="0" smtClean="0">
                <a:solidFill>
                  <a:srgbClr val="616465"/>
                </a:solidFill>
                <a:latin typeface="Arial"/>
                <a:cs typeface="Arial"/>
              </a:rPr>
              <a:t>oad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|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Columbus, </a:t>
            </a:r>
            <a:r>
              <a:rPr sz="700" spc="-55" dirty="0" smtClean="0">
                <a:solidFill>
                  <a:srgbClr val="616465"/>
                </a:solidFill>
                <a:latin typeface="Arial"/>
                <a:cs typeface="Arial"/>
              </a:rPr>
              <a:t>G</a:t>
            </a:r>
            <a:r>
              <a:rPr sz="700" spc="-10" dirty="0" smtClean="0">
                <a:solidFill>
                  <a:srgbClr val="616465"/>
                </a:solidFill>
                <a:latin typeface="Arial"/>
                <a:cs typeface="Arial"/>
              </a:rPr>
              <a:t>A</a:t>
            </a:r>
            <a:r>
              <a:rPr sz="700" spc="-15" dirty="0" smtClean="0">
                <a:solidFill>
                  <a:srgbClr val="616465"/>
                </a:solidFill>
                <a:latin typeface="Arial"/>
                <a:cs typeface="Arial"/>
              </a:rPr>
              <a:t> </a:t>
            </a:r>
            <a:r>
              <a:rPr sz="700" spc="-20" dirty="0" smtClean="0">
                <a:solidFill>
                  <a:srgbClr val="616465"/>
                </a:solidFill>
                <a:latin typeface="Arial"/>
                <a:cs typeface="Arial"/>
              </a:rPr>
              <a:t>3199</a:t>
            </a:r>
            <a:r>
              <a:rPr sz="700" spc="-45" dirty="0" smtClean="0">
                <a:solidFill>
                  <a:srgbClr val="616465"/>
                </a:solidFill>
                <a:latin typeface="Arial"/>
                <a:cs typeface="Arial"/>
              </a:rPr>
              <a:t>9</a:t>
            </a:r>
            <a:r>
              <a:rPr sz="700" spc="-35" dirty="0" smtClean="0">
                <a:solidFill>
                  <a:srgbClr val="616465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232</Words>
  <Application>Microsoft Office PowerPoint</Application>
  <PresentationFormat>Custom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HCR_InfoGraphics</dc:title>
  <cp:lastModifiedBy>Troy Mobley</cp:lastModifiedBy>
  <cp:revision>1</cp:revision>
  <dcterms:created xsi:type="dcterms:W3CDTF">2014-08-29T11:53:24Z</dcterms:created>
  <dcterms:modified xsi:type="dcterms:W3CDTF">2014-09-03T14:40:09Z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2014-08-29T00:00:00Z</vt:filetime>
  </property>
  <property fmtid="{D5CDD505-2E9C-101B-9397-08002B2CF9AE}" pid="3" name="LastSaved">
    <vt:filetime>2014-08-29T00:00:00Z</vt:filetime>
  </property>
</Properties>
</file>