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306" r:id="rId2"/>
    <p:sldId id="310" r:id="rId3"/>
    <p:sldId id="381" r:id="rId4"/>
    <p:sldId id="382" r:id="rId5"/>
    <p:sldId id="383" r:id="rId6"/>
    <p:sldId id="379" r:id="rId7"/>
    <p:sldId id="385" r:id="rId8"/>
    <p:sldId id="384" r:id="rId9"/>
    <p:sldId id="386" r:id="rId10"/>
    <p:sldId id="390" r:id="rId11"/>
    <p:sldId id="380" r:id="rId12"/>
    <p:sldId id="387" r:id="rId13"/>
    <p:sldId id="391"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hiba" initials="t" lastIdx="30" clrIdx="0"/>
  <p:cmAuthor id="1" name="Jennifer Eidson" initials="JE" lastIdx="0" clrIdx="1"/>
  <p:cmAuthor id="2" name="brad knox" initials="bk" lastIdx="17" clrIdx="2"/>
  <p:cmAuthor id="3" name="Robie Cline" initials="" lastIdx="5" clrIdx="3"/>
  <p:cmAuthor id="4" name="Angie Blackmar" initials="ANB" lastIdx="3" clrIdx="4"/>
  <p:cmAuthor id="5" name="Jenny Coleman" initials="JC"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797979"/>
    <a:srgbClr val="669900"/>
    <a:srgbClr val="99CC00"/>
    <a:srgbClr val="01732F"/>
    <a:srgbClr val="019D40"/>
    <a:srgbClr val="1A8FBE"/>
    <a:srgbClr val="D0E5E8"/>
    <a:srgbClr val="F0861E"/>
    <a:srgbClr val="2DA4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1" autoAdjust="0"/>
    <p:restoredTop sz="82750" autoAdjust="0"/>
  </p:normalViewPr>
  <p:slideViewPr>
    <p:cSldViewPr snapToGrid="0" snapToObjects="1">
      <p:cViewPr>
        <p:scale>
          <a:sx n="75" d="100"/>
          <a:sy n="75" d="100"/>
        </p:scale>
        <p:origin x="-1392" y="-3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66" d="100"/>
          <a:sy n="66" d="100"/>
        </p:scale>
        <p:origin x="-93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5746" tIns="47873" rIns="95746" bIns="47873" rtlCol="0"/>
          <a:lstStyle>
            <a:lvl1pPr algn="l">
              <a:defRPr sz="1200"/>
            </a:lvl1pPr>
          </a:lstStyle>
          <a:p>
            <a:endParaRPr lang="en-US"/>
          </a:p>
        </p:txBody>
      </p:sp>
      <p:sp>
        <p:nvSpPr>
          <p:cNvPr id="3" name="Date Placeholder 2"/>
          <p:cNvSpPr>
            <a:spLocks noGrp="1"/>
          </p:cNvSpPr>
          <p:nvPr>
            <p:ph type="dt" sz="quarter" idx="1"/>
          </p:nvPr>
        </p:nvSpPr>
        <p:spPr>
          <a:xfrm>
            <a:off x="4143588" y="1"/>
            <a:ext cx="3169920" cy="480060"/>
          </a:xfrm>
          <a:prstGeom prst="rect">
            <a:avLst/>
          </a:prstGeom>
        </p:spPr>
        <p:txBody>
          <a:bodyPr vert="horz" lIns="95746" tIns="47873" rIns="95746" bIns="47873" rtlCol="0"/>
          <a:lstStyle>
            <a:lvl1pPr algn="r">
              <a:defRPr sz="1200"/>
            </a:lvl1pPr>
          </a:lstStyle>
          <a:p>
            <a:fld id="{DE93A1D6-2D3B-4E35-8E41-FF1EB9903EEE}" type="datetimeFigureOut">
              <a:rPr lang="en-US" smtClean="0"/>
              <a:t>8/19/2013</a:t>
            </a:fld>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5746" tIns="47873" rIns="95746" bIns="47873"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0060"/>
          </a:xfrm>
          <a:prstGeom prst="rect">
            <a:avLst/>
          </a:prstGeom>
        </p:spPr>
        <p:txBody>
          <a:bodyPr vert="horz" lIns="95746" tIns="47873" rIns="95746" bIns="47873" rtlCol="0" anchor="b"/>
          <a:lstStyle>
            <a:lvl1pPr algn="r">
              <a:defRPr sz="1200"/>
            </a:lvl1pPr>
          </a:lstStyle>
          <a:p>
            <a:fld id="{01BF8DDA-C142-4D07-855B-7F068640AFF9}" type="slidenum">
              <a:rPr lang="en-US" smtClean="0"/>
              <a:t>‹#›</a:t>
            </a:fld>
            <a:endParaRPr lang="en-US"/>
          </a:p>
        </p:txBody>
      </p:sp>
    </p:spTree>
    <p:extLst>
      <p:ext uri="{BB962C8B-B14F-4D97-AF65-F5344CB8AC3E}">
        <p14:creationId xmlns:p14="http://schemas.microsoft.com/office/powerpoint/2010/main" val="3087555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5746" tIns="47873" rIns="95746" bIns="47873" rtlCol="0"/>
          <a:lstStyle>
            <a:lvl1pPr algn="l">
              <a:defRPr sz="1200"/>
            </a:lvl1pPr>
          </a:lstStyle>
          <a:p>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5746" tIns="47873" rIns="95746" bIns="47873" rtlCol="0"/>
          <a:lstStyle>
            <a:lvl1pPr algn="r">
              <a:defRPr sz="1200"/>
            </a:lvl1pPr>
          </a:lstStyle>
          <a:p>
            <a:fld id="{041581C9-9B8C-4913-AF51-2E0A20C23961}" type="datetimeFigureOut">
              <a:rPr lang="en-US" smtClean="0"/>
              <a:t>8/19/2013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746" tIns="47873" rIns="95746" bIns="47873"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5746" tIns="47873" rIns="95746" bIns="478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5746" tIns="47873" rIns="95746" bIns="47873"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5746" tIns="47873" rIns="95746" bIns="47873" rtlCol="0" anchor="b"/>
          <a:lstStyle>
            <a:lvl1pPr algn="r">
              <a:defRPr sz="1200"/>
            </a:lvl1pPr>
          </a:lstStyle>
          <a:p>
            <a:fld id="{70C7AD2C-B4FE-456F-BF4C-91509B909504}" type="slidenum">
              <a:rPr lang="en-US" smtClean="0"/>
              <a:t>‹#›</a:t>
            </a:fld>
            <a:endParaRPr lang="en-US"/>
          </a:p>
        </p:txBody>
      </p:sp>
    </p:spTree>
    <p:extLst>
      <p:ext uri="{BB962C8B-B14F-4D97-AF65-F5344CB8AC3E}">
        <p14:creationId xmlns:p14="http://schemas.microsoft.com/office/powerpoint/2010/main" val="104255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0C7AD2C-B4FE-456F-BF4C-91509B909504}" type="slidenum">
              <a:rPr lang="en-US" smtClean="0"/>
              <a:t>1</a:t>
            </a:fld>
            <a:endParaRPr lang="en-US"/>
          </a:p>
        </p:txBody>
      </p:sp>
    </p:spTree>
    <p:extLst>
      <p:ext uri="{BB962C8B-B14F-4D97-AF65-F5344CB8AC3E}">
        <p14:creationId xmlns:p14="http://schemas.microsoft.com/office/powerpoint/2010/main" val="259767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pitchFamily="34" charset="0"/>
              <a:cs typeface="Arial" pitchFamily="34" charset="0"/>
              <a:sym typeface="Arial" pitchFamily="34" charset="0"/>
            </a:endParaRPr>
          </a:p>
          <a:p>
            <a:pPr>
              <a:spcBef>
                <a:spcPts val="1785"/>
              </a:spcBef>
            </a:pPr>
            <a:r>
              <a:rPr lang="en-US" dirty="0" smtClean="0">
                <a:latin typeface="Arial" pitchFamily="34" charset="0"/>
                <a:cs typeface="Arial" pitchFamily="34" charset="0"/>
                <a:sym typeface="Arial" pitchFamily="34" charset="0"/>
              </a:rPr>
              <a:t>The law requires each state to establish a health insurance exchange that provides a marketplace for individuals and small employers to buy major medical insurance by January 1, 2014.</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GillSans" pitchFamily="-109" charset="0"/>
                <a:ea typeface="ヒラギノ角ゴ ProN W3" charset="-128"/>
                <a:sym typeface="GillSans" pitchFamily="-109" charset="0"/>
              </a:defRPr>
            </a:lvl1pPr>
            <a:lvl2pPr marL="785325" indent="-302047" eaLnBrk="0" hangingPunct="0">
              <a:defRPr sz="3200">
                <a:solidFill>
                  <a:srgbClr val="000000"/>
                </a:solidFill>
                <a:latin typeface="GillSans" pitchFamily="-109" charset="0"/>
                <a:ea typeface="ヒラギノ角ゴ ProN W3" charset="-128"/>
                <a:sym typeface="GillSans" pitchFamily="-109" charset="0"/>
              </a:defRPr>
            </a:lvl2pPr>
            <a:lvl3pPr marL="1208192" indent="-241638" eaLnBrk="0" hangingPunct="0">
              <a:defRPr sz="3200">
                <a:solidFill>
                  <a:srgbClr val="000000"/>
                </a:solidFill>
                <a:latin typeface="GillSans" pitchFamily="-109" charset="0"/>
                <a:ea typeface="ヒラギノ角ゴ ProN W3" charset="-128"/>
                <a:sym typeface="GillSans" pitchFamily="-109" charset="0"/>
              </a:defRPr>
            </a:lvl3pPr>
            <a:lvl4pPr marL="1691468" indent="-241638" eaLnBrk="0" hangingPunct="0">
              <a:defRPr sz="3200">
                <a:solidFill>
                  <a:srgbClr val="000000"/>
                </a:solidFill>
                <a:latin typeface="GillSans" pitchFamily="-109" charset="0"/>
                <a:ea typeface="ヒラギノ角ゴ ProN W3" charset="-128"/>
                <a:sym typeface="GillSans" pitchFamily="-109" charset="0"/>
              </a:defRPr>
            </a:lvl4pPr>
            <a:lvl5pPr marL="2174744" indent="-241638" eaLnBrk="0" hangingPunct="0">
              <a:defRPr sz="3200">
                <a:solidFill>
                  <a:srgbClr val="000000"/>
                </a:solidFill>
                <a:latin typeface="GillSans" pitchFamily="-109" charset="0"/>
                <a:ea typeface="ヒラギノ角ゴ ProN W3" charset="-128"/>
                <a:sym typeface="GillSans" pitchFamily="-109" charset="0"/>
              </a:defRPr>
            </a:lvl5pPr>
            <a:lvl6pPr marL="2658022"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6pPr>
            <a:lvl7pPr marL="3141298"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7pPr>
            <a:lvl8pPr marL="3624574"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8pPr>
            <a:lvl9pPr marL="4107851"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9pPr>
          </a:lstStyle>
          <a:p>
            <a:pPr eaLnBrk="1" hangingPunct="1"/>
            <a:fld id="{DCFCF77F-8FEA-455D-8800-AAAA1EFC7F37}" type="slidenum">
              <a:rPr lang="en-US" sz="1200"/>
              <a:pPr eaLnBrk="1" hangingPunct="1"/>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GillSans" pitchFamily="-109" charset="0"/>
                <a:ea typeface="ヒラギノ角ゴ ProN W3" charset="-128"/>
                <a:sym typeface="GillSans" pitchFamily="-109" charset="0"/>
              </a:defRPr>
            </a:lvl1pPr>
            <a:lvl2pPr marL="785325" indent="-302047" eaLnBrk="0" hangingPunct="0">
              <a:defRPr sz="3200">
                <a:solidFill>
                  <a:srgbClr val="000000"/>
                </a:solidFill>
                <a:latin typeface="GillSans" pitchFamily="-109" charset="0"/>
                <a:ea typeface="ヒラギノ角ゴ ProN W3" charset="-128"/>
                <a:sym typeface="GillSans" pitchFamily="-109" charset="0"/>
              </a:defRPr>
            </a:lvl2pPr>
            <a:lvl3pPr marL="1208192" indent="-241638" eaLnBrk="0" hangingPunct="0">
              <a:defRPr sz="3200">
                <a:solidFill>
                  <a:srgbClr val="000000"/>
                </a:solidFill>
                <a:latin typeface="GillSans" pitchFamily="-109" charset="0"/>
                <a:ea typeface="ヒラギノ角ゴ ProN W3" charset="-128"/>
                <a:sym typeface="GillSans" pitchFamily="-109" charset="0"/>
              </a:defRPr>
            </a:lvl3pPr>
            <a:lvl4pPr marL="1691468" indent="-241638" eaLnBrk="0" hangingPunct="0">
              <a:defRPr sz="3200">
                <a:solidFill>
                  <a:srgbClr val="000000"/>
                </a:solidFill>
                <a:latin typeface="GillSans" pitchFamily="-109" charset="0"/>
                <a:ea typeface="ヒラギノ角ゴ ProN W3" charset="-128"/>
                <a:sym typeface="GillSans" pitchFamily="-109" charset="0"/>
              </a:defRPr>
            </a:lvl4pPr>
            <a:lvl5pPr marL="2174744" indent="-241638" eaLnBrk="0" hangingPunct="0">
              <a:defRPr sz="3200">
                <a:solidFill>
                  <a:srgbClr val="000000"/>
                </a:solidFill>
                <a:latin typeface="GillSans" pitchFamily="-109" charset="0"/>
                <a:ea typeface="ヒラギノ角ゴ ProN W3" charset="-128"/>
                <a:sym typeface="GillSans" pitchFamily="-109" charset="0"/>
              </a:defRPr>
            </a:lvl5pPr>
            <a:lvl6pPr marL="2658022"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6pPr>
            <a:lvl7pPr marL="3141298"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7pPr>
            <a:lvl8pPr marL="3624574"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8pPr>
            <a:lvl9pPr marL="4107851"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9pPr>
          </a:lstStyle>
          <a:p>
            <a:pPr eaLnBrk="1" hangingPunct="1"/>
            <a:fld id="{067BA9B0-86F7-4877-9768-90C05701A1EB}" type="slidenum">
              <a:rPr lang="en-US" sz="1200"/>
              <a:pPr eaLnBrk="1" hangingPunct="1"/>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1785"/>
              </a:spcBef>
            </a:pPr>
            <a:endParaRPr 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GillSans" pitchFamily="-109" charset="0"/>
                <a:ea typeface="ヒラギノ角ゴ ProN W3" charset="-128"/>
                <a:sym typeface="GillSans" pitchFamily="-109" charset="0"/>
              </a:defRPr>
            </a:lvl1pPr>
            <a:lvl2pPr marL="785325" indent="-302047" eaLnBrk="0" hangingPunct="0">
              <a:defRPr sz="3200">
                <a:solidFill>
                  <a:srgbClr val="000000"/>
                </a:solidFill>
                <a:latin typeface="GillSans" pitchFamily="-109" charset="0"/>
                <a:ea typeface="ヒラギノ角ゴ ProN W3" charset="-128"/>
                <a:sym typeface="GillSans" pitchFamily="-109" charset="0"/>
              </a:defRPr>
            </a:lvl2pPr>
            <a:lvl3pPr marL="1208192" indent="-241638" eaLnBrk="0" hangingPunct="0">
              <a:defRPr sz="3200">
                <a:solidFill>
                  <a:srgbClr val="000000"/>
                </a:solidFill>
                <a:latin typeface="GillSans" pitchFamily="-109" charset="0"/>
                <a:ea typeface="ヒラギノ角ゴ ProN W3" charset="-128"/>
                <a:sym typeface="GillSans" pitchFamily="-109" charset="0"/>
              </a:defRPr>
            </a:lvl3pPr>
            <a:lvl4pPr marL="1691468" indent="-241638" eaLnBrk="0" hangingPunct="0">
              <a:defRPr sz="3200">
                <a:solidFill>
                  <a:srgbClr val="000000"/>
                </a:solidFill>
                <a:latin typeface="GillSans" pitchFamily="-109" charset="0"/>
                <a:ea typeface="ヒラギノ角ゴ ProN W3" charset="-128"/>
                <a:sym typeface="GillSans" pitchFamily="-109" charset="0"/>
              </a:defRPr>
            </a:lvl4pPr>
            <a:lvl5pPr marL="2174744" indent="-241638" eaLnBrk="0" hangingPunct="0">
              <a:defRPr sz="3200">
                <a:solidFill>
                  <a:srgbClr val="000000"/>
                </a:solidFill>
                <a:latin typeface="GillSans" pitchFamily="-109" charset="0"/>
                <a:ea typeface="ヒラギノ角ゴ ProN W3" charset="-128"/>
                <a:sym typeface="GillSans" pitchFamily="-109" charset="0"/>
              </a:defRPr>
            </a:lvl5pPr>
            <a:lvl6pPr marL="2658022"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6pPr>
            <a:lvl7pPr marL="3141298"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7pPr>
            <a:lvl8pPr marL="3624574"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8pPr>
            <a:lvl9pPr marL="4107851"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9pPr>
          </a:lstStyle>
          <a:p>
            <a:pPr eaLnBrk="1" hangingPunct="1"/>
            <a:fld id="{D7AFB847-8361-4C47-8DE5-7A2309D278C4}" type="slidenum">
              <a:rPr lang="en-US" sz="1200"/>
              <a:pPr eaLnBrk="1" hangingPunct="1"/>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7AD2C-B4FE-456F-BF4C-91509B909504}" type="slidenum">
              <a:rPr lang="en-US" smtClean="0"/>
              <a:t>7</a:t>
            </a:fld>
            <a:endParaRPr lang="en-US"/>
          </a:p>
        </p:txBody>
      </p:sp>
    </p:spTree>
    <p:extLst>
      <p:ext uri="{BB962C8B-B14F-4D97-AF65-F5344CB8AC3E}">
        <p14:creationId xmlns:p14="http://schemas.microsoft.com/office/powerpoint/2010/main" val="199250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79211"/>
          </a:xfrm>
        </p:spPr>
        <p:txBody>
          <a:bodyPr/>
          <a:lstStyle>
            <a:lvl1pPr>
              <a:defRPr>
                <a:solidFill>
                  <a:srgbClr val="1A8FBE"/>
                </a:solidFill>
              </a:defRPr>
            </a:lvl1pPr>
          </a:lstStyle>
          <a:p>
            <a:r>
              <a:rPr lang="en-US"/>
              <a:t>Click to edit Master title style</a:t>
            </a:r>
          </a:p>
        </p:txBody>
      </p:sp>
      <p:sp>
        <p:nvSpPr>
          <p:cNvPr id="3" name="Subtitle 2"/>
          <p:cNvSpPr>
            <a:spLocks noGrp="1"/>
          </p:cNvSpPr>
          <p:nvPr>
            <p:ph type="subTitle" idx="1"/>
          </p:nvPr>
        </p:nvSpPr>
        <p:spPr>
          <a:xfrm>
            <a:off x="855903" y="5841999"/>
            <a:ext cx="6400800" cy="358679"/>
          </a:xfrm>
        </p:spPr>
        <p:txBody>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07050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79211"/>
          </a:xfrm>
        </p:spPr>
        <p:txBody>
          <a:bodyPr/>
          <a:lstStyle>
            <a:lvl1pPr>
              <a:defRPr>
                <a:solidFill>
                  <a:srgbClr val="1A8FBE"/>
                </a:solidFill>
              </a:defRPr>
            </a:lvl1pPr>
          </a:lstStyle>
          <a:p>
            <a:r>
              <a:rPr lang="en-US"/>
              <a:t>Click to edit Master title style</a:t>
            </a:r>
          </a:p>
        </p:txBody>
      </p:sp>
      <p:sp>
        <p:nvSpPr>
          <p:cNvPr id="3" name="Subtitle 2"/>
          <p:cNvSpPr>
            <a:spLocks noGrp="1"/>
          </p:cNvSpPr>
          <p:nvPr>
            <p:ph type="subTitle" idx="1"/>
          </p:nvPr>
        </p:nvSpPr>
        <p:spPr>
          <a:xfrm>
            <a:off x="855903" y="5841999"/>
            <a:ext cx="6400800" cy="358679"/>
          </a:xfrm>
        </p:spPr>
        <p:txBody>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5" name="Straight Connector 2"/>
          <p:cNvCxnSpPr>
            <a:cxnSpLocks noChangeShapeType="1"/>
          </p:cNvCxnSpPr>
          <p:nvPr userDrawn="1"/>
        </p:nvCxnSpPr>
        <p:spPr bwMode="auto">
          <a:xfrm>
            <a:off x="685800" y="10652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8023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Font typeface="Wingdings" pitchFamily="2" charset="2"/>
              <a:buChar char="§"/>
              <a:defRPr sz="2000"/>
            </a:lvl1pPr>
            <a:lvl2pPr marL="742950" indent="-285750">
              <a:buFont typeface="Arial" pitchFamily="34" charset="0"/>
              <a:buChar cha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4"/>
          <p:cNvSpPr>
            <a:spLocks noGrp="1"/>
          </p:cNvSpPr>
          <p:nvPr>
            <p:ph type="sldNum" sz="quarter" idx="12"/>
          </p:nvPr>
        </p:nvSpPr>
        <p:spPr>
          <a:xfrm>
            <a:off x="3508285" y="6594362"/>
            <a:ext cx="2133600" cy="365125"/>
          </a:xfrm>
        </p:spPr>
        <p:txBody>
          <a:bodyPr/>
          <a:lstStyle/>
          <a:p>
            <a:pPr algn="ctr"/>
            <a:fld id="{04150DEB-710F-40E0-B59C-429607464CF3}" type="slidenum">
              <a:rPr lang="en-US" smtClean="0"/>
              <a:pPr algn="ctr"/>
              <a:t>‹#›</a:t>
            </a:fld>
            <a:endParaRPr lang="en-US" dirty="0"/>
          </a:p>
        </p:txBody>
      </p:sp>
      <p:cxnSp>
        <p:nvCxnSpPr>
          <p:cNvPr id="7" name="Straight Connector 2"/>
          <p:cNvCxnSpPr>
            <a:cxnSpLocks noChangeShapeType="1"/>
          </p:cNvCxnSpPr>
          <p:nvPr userDrawn="1"/>
        </p:nvCxnSpPr>
        <p:spPr bwMode="auto">
          <a:xfrm>
            <a:off x="457200" y="15859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9169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CR-Aflac_Template-06.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hasCustomPrompt="1"/>
          </p:nvPr>
        </p:nvSpPr>
        <p:spPr>
          <a:xfrm>
            <a:off x="722313" y="2105506"/>
            <a:ext cx="7772400" cy="1362075"/>
          </a:xfrm>
        </p:spPr>
        <p:txBody>
          <a:bodyPr anchor="t"/>
          <a:lstStyle>
            <a:lvl1pPr algn="l">
              <a:defRPr sz="4000" b="1" cap="none">
                <a:solidFill>
                  <a:srgbClr val="FFFFFF"/>
                </a:solidFill>
              </a:defRPr>
            </a:lvl1pPr>
          </a:lstStyle>
          <a:p>
            <a:r>
              <a:rPr lang="en-US"/>
              <a:t>Click to edit master title style</a:t>
            </a:r>
          </a:p>
        </p:txBody>
      </p:sp>
      <p:sp>
        <p:nvSpPr>
          <p:cNvPr id="3" name="Text Placeholder 2"/>
          <p:cNvSpPr>
            <a:spLocks noGrp="1"/>
          </p:cNvSpPr>
          <p:nvPr>
            <p:ph type="body" idx="1"/>
          </p:nvPr>
        </p:nvSpPr>
        <p:spPr>
          <a:xfrm>
            <a:off x="722313" y="1522751"/>
            <a:ext cx="7772400" cy="580014"/>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91736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CR-Aflac_Template-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p:nvPr>
        </p:nvSpPr>
        <p:spPr>
          <a:xfrm>
            <a:off x="457200" y="831070"/>
            <a:ext cx="4038600" cy="853098"/>
          </a:xfrm>
        </p:spPr>
        <p:txBody>
          <a:bodyPr/>
          <a:lstStyle/>
          <a:p>
            <a:r>
              <a:rPr lang="en-US"/>
              <a:t>Click to edit</a:t>
            </a:r>
          </a:p>
        </p:txBody>
      </p:sp>
      <p:sp>
        <p:nvSpPr>
          <p:cNvPr id="3" name="Content Placeholder 2"/>
          <p:cNvSpPr>
            <a:spLocks noGrp="1"/>
          </p:cNvSpPr>
          <p:nvPr>
            <p:ph sz="half" idx="1"/>
          </p:nvPr>
        </p:nvSpPr>
        <p:spPr>
          <a:xfrm>
            <a:off x="457200" y="1600200"/>
            <a:ext cx="4038600" cy="4525963"/>
          </a:xfrm>
        </p:spPr>
        <p:txBody>
          <a:bodyPr/>
          <a:lstStyle>
            <a:lvl1pPr>
              <a:defRPr sz="2100"/>
            </a:lvl1pPr>
            <a:lvl2pPr>
              <a:defRPr sz="2100"/>
            </a:lvl2pPr>
            <a:lvl3pPr>
              <a:defRPr sz="2100"/>
            </a:lvl3pPr>
            <a:lvl4pPr>
              <a:defRPr sz="2100"/>
            </a:lvl4pPr>
            <a:lvl5pPr>
              <a:defRPr sz="21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0726" y="1600200"/>
            <a:ext cx="3676073" cy="4525963"/>
          </a:xfrm>
        </p:spPr>
        <p:txBody>
          <a:bodyPr/>
          <a:lstStyle>
            <a:lvl1pPr>
              <a:defRPr sz="2100" b="1">
                <a:solidFill>
                  <a:schemeClr val="bg1"/>
                </a:solidFill>
              </a:defRPr>
            </a:lvl1pPr>
            <a:lvl2pPr>
              <a:defRPr sz="2100" b="1">
                <a:solidFill>
                  <a:schemeClr val="bg1"/>
                </a:solidFill>
              </a:defRPr>
            </a:lvl2pPr>
            <a:lvl3pPr>
              <a:defRPr sz="2100" b="1">
                <a:solidFill>
                  <a:schemeClr val="bg1"/>
                </a:solidFill>
              </a:defRPr>
            </a:lvl3pPr>
            <a:lvl4pPr>
              <a:defRPr sz="2100" b="1">
                <a:solidFill>
                  <a:schemeClr val="bg1"/>
                </a:solidFill>
              </a:defRPr>
            </a:lvl4pPr>
            <a:lvl5pPr>
              <a:defRPr sz="2100" b="1">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689635" y="6263986"/>
            <a:ext cx="2133600" cy="365125"/>
          </a:xfrm>
          <a:prstGeom prst="rect">
            <a:avLst/>
          </a:prstGeom>
        </p:spPr>
        <p:txBody>
          <a:bodyPr/>
          <a:lstStyle>
            <a:lvl1pPr>
              <a:defRPr sz="900">
                <a:solidFill>
                  <a:srgbClr val="FFFFFF"/>
                </a:solidFill>
              </a:defRPr>
            </a:lvl1pPr>
          </a:lstStyle>
          <a:p>
            <a:fld id="{FFF238FA-FD79-0540-8AC2-99285EA518D7}" type="slidenum">
              <a:rPr lang="en-US"/>
              <a:pPr/>
              <a:t>‹#›</a:t>
            </a:fld>
            <a:endParaRPr lang="en-US"/>
          </a:p>
        </p:txBody>
      </p:sp>
    </p:spTree>
    <p:extLst>
      <p:ext uri="{BB962C8B-B14F-4D97-AF65-F5344CB8AC3E}">
        <p14:creationId xmlns:p14="http://schemas.microsoft.com/office/powerpoint/2010/main" val="22515731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cxnSp>
        <p:nvCxnSpPr>
          <p:cNvPr id="4" name="Straight Connector 2"/>
          <p:cNvCxnSpPr>
            <a:cxnSpLocks noChangeShapeType="1"/>
          </p:cNvCxnSpPr>
          <p:nvPr userDrawn="1"/>
        </p:nvCxnSpPr>
        <p:spPr bwMode="auto">
          <a:xfrm>
            <a:off x="685800" y="11414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
        <p:nvSpPr>
          <p:cNvPr id="10" name="Text Placeholder 7"/>
          <p:cNvSpPr>
            <a:spLocks noGrp="1"/>
          </p:cNvSpPr>
          <p:nvPr>
            <p:ph type="body" sz="quarter" idx="14"/>
          </p:nvPr>
        </p:nvSpPr>
        <p:spPr>
          <a:xfrm>
            <a:off x="714375" y="375047"/>
            <a:ext cx="7072313" cy="535781"/>
          </a:xfrm>
          <a:prstGeom prst="rect">
            <a:avLst/>
          </a:prstGeom>
        </p:spPr>
        <p:txBody>
          <a:bodyPr vert="horz" lIns="64291" tIns="32146" rIns="64291" bIns="32146"/>
          <a:lstStyle>
            <a:lvl1pPr marL="0" algn="l">
              <a:lnSpc>
                <a:spcPts val="2953"/>
              </a:lnSpc>
              <a:spcBef>
                <a:spcPts val="0"/>
              </a:spcBef>
              <a:buFontTx/>
              <a:buNone/>
              <a:defRPr sz="2100" b="1" i="0" baseline="0">
                <a:solidFill>
                  <a:srgbClr val="008BC2"/>
                </a:solidFill>
                <a:latin typeface="Arial"/>
              </a:defRPr>
            </a:lvl1pPr>
          </a:lstStyle>
          <a:p>
            <a:pPr lvl="0"/>
            <a:r>
              <a:rPr lang="en-US" dirty="0" smtClean="0"/>
              <a:t>Click to edit Master text styles</a:t>
            </a:r>
          </a:p>
        </p:txBody>
      </p:sp>
    </p:spTree>
    <p:extLst>
      <p:ext uri="{BB962C8B-B14F-4D97-AF65-F5344CB8AC3E}">
        <p14:creationId xmlns:p14="http://schemas.microsoft.com/office/powerpoint/2010/main" val="94462084"/>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cxnSp>
        <p:nvCxnSpPr>
          <p:cNvPr id="4" name="Straight Connector 2"/>
          <p:cNvCxnSpPr>
            <a:cxnSpLocks noChangeShapeType="1"/>
          </p:cNvCxnSpPr>
          <p:nvPr userDrawn="1"/>
        </p:nvCxnSpPr>
        <p:spPr bwMode="auto">
          <a:xfrm>
            <a:off x="685800" y="10652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
        <p:nvSpPr>
          <p:cNvPr id="10" name="Text Placeholder 7"/>
          <p:cNvSpPr>
            <a:spLocks noGrp="1"/>
          </p:cNvSpPr>
          <p:nvPr>
            <p:ph type="body" sz="quarter" idx="14"/>
          </p:nvPr>
        </p:nvSpPr>
        <p:spPr>
          <a:xfrm>
            <a:off x="714375" y="375047"/>
            <a:ext cx="7072313" cy="535781"/>
          </a:xfrm>
          <a:prstGeom prst="rect">
            <a:avLst/>
          </a:prstGeom>
        </p:spPr>
        <p:txBody>
          <a:bodyPr vert="horz" lIns="64291" tIns="32146" rIns="64291" bIns="32146"/>
          <a:lstStyle>
            <a:lvl1pPr marL="0" algn="l">
              <a:lnSpc>
                <a:spcPts val="2953"/>
              </a:lnSpc>
              <a:spcBef>
                <a:spcPts val="0"/>
              </a:spcBef>
              <a:buFontTx/>
              <a:buNone/>
              <a:defRPr sz="2100" b="1" i="0" baseline="0">
                <a:solidFill>
                  <a:srgbClr val="008BC2"/>
                </a:solidFill>
                <a:latin typeface="Arial"/>
              </a:defRPr>
            </a:lvl1pPr>
          </a:lstStyle>
          <a:p>
            <a:pPr lvl="0"/>
            <a:r>
              <a:rPr lang="en-US" dirty="0" smtClean="0"/>
              <a:t>Click to edit Master text styles</a:t>
            </a:r>
          </a:p>
        </p:txBody>
      </p:sp>
    </p:spTree>
    <p:extLst>
      <p:ext uri="{BB962C8B-B14F-4D97-AF65-F5344CB8AC3E}">
        <p14:creationId xmlns:p14="http://schemas.microsoft.com/office/powerpoint/2010/main" val="38158285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cxnSp>
        <p:nvCxnSpPr>
          <p:cNvPr id="4" name="Straight Connector 2"/>
          <p:cNvCxnSpPr>
            <a:cxnSpLocks noChangeShapeType="1"/>
          </p:cNvCxnSpPr>
          <p:nvPr userDrawn="1"/>
        </p:nvCxnSpPr>
        <p:spPr bwMode="auto">
          <a:xfrm>
            <a:off x="685800" y="11414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
        <p:nvSpPr>
          <p:cNvPr id="10" name="Text Placeholder 7"/>
          <p:cNvSpPr>
            <a:spLocks noGrp="1"/>
          </p:cNvSpPr>
          <p:nvPr>
            <p:ph type="body" sz="quarter" idx="14"/>
          </p:nvPr>
        </p:nvSpPr>
        <p:spPr>
          <a:xfrm>
            <a:off x="714375" y="375047"/>
            <a:ext cx="7072313" cy="535781"/>
          </a:xfrm>
          <a:prstGeom prst="rect">
            <a:avLst/>
          </a:prstGeom>
        </p:spPr>
        <p:txBody>
          <a:bodyPr vert="horz" lIns="64291" tIns="32146" rIns="64291" bIns="32146"/>
          <a:lstStyle>
            <a:lvl1pPr marL="0" algn="l">
              <a:lnSpc>
                <a:spcPts val="2953"/>
              </a:lnSpc>
              <a:spcBef>
                <a:spcPts val="0"/>
              </a:spcBef>
              <a:buFontTx/>
              <a:buNone/>
              <a:defRPr sz="2100" b="1" i="0" baseline="0">
                <a:solidFill>
                  <a:srgbClr val="008BC2"/>
                </a:solidFill>
                <a:latin typeface="Arial"/>
              </a:defRPr>
            </a:lvl1pPr>
          </a:lstStyle>
          <a:p>
            <a:pPr lvl="0"/>
            <a:r>
              <a:rPr lang="en-US" dirty="0" smtClean="0"/>
              <a:t>Click to edit Master text styles</a:t>
            </a:r>
          </a:p>
        </p:txBody>
      </p:sp>
    </p:spTree>
    <p:extLst>
      <p:ext uri="{BB962C8B-B14F-4D97-AF65-F5344CB8AC3E}">
        <p14:creationId xmlns:p14="http://schemas.microsoft.com/office/powerpoint/2010/main" val="203953055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CR-Aflac_Template-03.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Placeholder 1"/>
          <p:cNvSpPr>
            <a:spLocks noGrp="1"/>
          </p:cNvSpPr>
          <p:nvPr>
            <p:ph type="title"/>
          </p:nvPr>
        </p:nvSpPr>
        <p:spPr>
          <a:xfrm>
            <a:off x="457200" y="831070"/>
            <a:ext cx="8229600" cy="853098"/>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84169"/>
            <a:ext cx="8229600" cy="666996"/>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a:spLocks noGrp="1"/>
          </p:cNvSpPr>
          <p:nvPr>
            <p:ph type="sldNum" sz="quarter" idx="4"/>
          </p:nvPr>
        </p:nvSpPr>
        <p:spPr>
          <a:xfrm>
            <a:off x="6689635" y="6263986"/>
            <a:ext cx="2133600" cy="365125"/>
          </a:xfrm>
          <a:prstGeom prst="rect">
            <a:avLst/>
          </a:prstGeom>
        </p:spPr>
        <p:txBody>
          <a:bodyPr/>
          <a:lstStyle>
            <a:lvl1pPr>
              <a:defRPr sz="900">
                <a:solidFill>
                  <a:srgbClr val="1A8FBE"/>
                </a:solidFill>
              </a:defRPr>
            </a:lvl1pPr>
          </a:lstStyle>
          <a:p>
            <a:fld id="{FFF238FA-FD79-0540-8AC2-99285EA518D7}" type="slidenum">
              <a:rPr lang="en-US"/>
              <a:pPr/>
              <a:t>‹#›</a:t>
            </a:fld>
            <a:endParaRPr lang="en-US"/>
          </a:p>
        </p:txBody>
      </p:sp>
    </p:spTree>
    <p:extLst>
      <p:ext uri="{BB962C8B-B14F-4D97-AF65-F5344CB8AC3E}">
        <p14:creationId xmlns:p14="http://schemas.microsoft.com/office/powerpoint/2010/main" val="669986201"/>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0" r:id="rId3"/>
    <p:sldLayoutId id="2147483651" r:id="rId4"/>
    <p:sldLayoutId id="2147483652" r:id="rId5"/>
    <p:sldLayoutId id="2147483655" r:id="rId6"/>
    <p:sldLayoutId id="2147483656" r:id="rId7"/>
    <p:sldLayoutId id="2147483657" r:id="rId8"/>
  </p:sldLayoutIdLst>
  <p:hf hdr="0" ftr="0" dt="0"/>
  <p:txStyles>
    <p:titleStyle>
      <a:lvl1pPr algn="l" defTabSz="457200" rtl="0" eaLnBrk="1" latinLnBrk="0" hangingPunct="1">
        <a:spcBef>
          <a:spcPct val="0"/>
        </a:spcBef>
        <a:buNone/>
        <a:defRPr sz="4000" b="1" kern="1200">
          <a:solidFill>
            <a:srgbClr val="1A8FBE"/>
          </a:solidFill>
          <a:latin typeface="Arial"/>
          <a:ea typeface="+mj-ea"/>
          <a:cs typeface="+mj-cs"/>
        </a:defRPr>
      </a:lvl1pPr>
    </p:titleStyle>
    <p:bodyStyle>
      <a:lvl1pPr marL="0" indent="0" algn="l" defTabSz="457200" rtl="0" eaLnBrk="1" latinLnBrk="0" hangingPunct="1">
        <a:spcBef>
          <a:spcPct val="20000"/>
        </a:spcBef>
        <a:buFont typeface="Arial"/>
        <a:buNone/>
        <a:defRPr sz="3000" kern="1200">
          <a:solidFill>
            <a:srgbClr val="6C6C6C"/>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ealthcare.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ealthreform.kff.org/en/the-basics.aspx" TargetMode="External"/><Relationship Id="rId2" Type="http://schemas.openxmlformats.org/officeDocument/2006/relationships/hyperlink" Target="http://www.healthcare.gov/" TargetMode="External"/><Relationship Id="rId1" Type="http://schemas.openxmlformats.org/officeDocument/2006/relationships/slideLayout" Target="../slideLayouts/slideLayout3.xml"/><Relationship Id="rId5" Type="http://schemas.openxmlformats.org/officeDocument/2006/relationships/hyperlink" Target="http://www.aflac.com/healthcare_reform/default.aspx" TargetMode="External"/><Relationship Id="rId4" Type="http://schemas.openxmlformats.org/officeDocument/2006/relationships/hyperlink" Target="http://www.sba.gov/healthcar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healthcare.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care.gov/"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ealthcare.gov/glossary/c/copayment.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healthcare.gov/glossary/d/deductible.html" TargetMode="External"/><Relationship Id="rId4" Type="http://schemas.openxmlformats.org/officeDocument/2006/relationships/hyperlink" Target="http://www.healthcare.gov/glossary/c/coinsurance.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70000"/>
              </a:lnSpc>
            </a:pPr>
            <a:r>
              <a:rPr lang="en-US" sz="4800" spc="-300" dirty="0" smtClean="0"/>
              <a:t>What You </a:t>
            </a:r>
            <a:r>
              <a:rPr lang="en-US" sz="4800" spc="-300" dirty="0"/>
              <a:t>N</a:t>
            </a:r>
            <a:r>
              <a:rPr lang="en-US" sz="4800" spc="-300" dirty="0" smtClean="0"/>
              <a:t>eed </a:t>
            </a:r>
            <a:r>
              <a:rPr lang="en-US" sz="4800" spc="-300" dirty="0"/>
              <a:t>T</a:t>
            </a:r>
            <a:r>
              <a:rPr lang="en-US" sz="4800" spc="-300" dirty="0" smtClean="0"/>
              <a:t>o </a:t>
            </a:r>
            <a:r>
              <a:rPr lang="en-US" sz="4800" spc="-300" dirty="0"/>
              <a:t>K</a:t>
            </a:r>
            <a:r>
              <a:rPr lang="en-US" sz="4800" spc="-300" dirty="0" smtClean="0"/>
              <a:t>now </a:t>
            </a:r>
            <a:r>
              <a:rPr lang="en-US" sz="4800" spc="-300" dirty="0"/>
              <a:t>A</a:t>
            </a:r>
            <a:r>
              <a:rPr lang="en-US" sz="4800" spc="-300" dirty="0" smtClean="0"/>
              <a:t>bout Health Care Reform</a:t>
            </a:r>
            <a:endParaRPr lang="en-US" sz="4800" spc="-300" dirty="0"/>
          </a:p>
        </p:txBody>
      </p:sp>
      <p:sp>
        <p:nvSpPr>
          <p:cNvPr id="5" name="Subtitle 4"/>
          <p:cNvSpPr>
            <a:spLocks noGrp="1"/>
          </p:cNvSpPr>
          <p:nvPr>
            <p:ph type="subTitle" idx="1"/>
          </p:nvPr>
        </p:nvSpPr>
        <p:spPr>
          <a:xfrm>
            <a:off x="868603" y="5841999"/>
            <a:ext cx="1366597" cy="358679"/>
          </a:xfrm>
        </p:spPr>
        <p:txBody>
          <a:bodyPr/>
          <a:lstStyle/>
          <a:p>
            <a:r>
              <a:rPr lang="en-US" dirty="0" smtClean="0">
                <a:solidFill>
                  <a:srgbClr val="FF0000"/>
                </a:solidFill>
              </a:rPr>
              <a:t>&lt;Insert Date.&gt;</a:t>
            </a:r>
            <a:endParaRPr lang="en-US" dirty="0">
              <a:solidFill>
                <a:srgbClr val="FF0000"/>
              </a:solidFill>
            </a:endParaRPr>
          </a:p>
        </p:txBody>
      </p:sp>
      <p:sp>
        <p:nvSpPr>
          <p:cNvPr id="7" name="Subtitle 4"/>
          <p:cNvSpPr txBox="1">
            <a:spLocks/>
          </p:cNvSpPr>
          <p:nvPr/>
        </p:nvSpPr>
        <p:spPr>
          <a:xfrm>
            <a:off x="5041900" y="5841999"/>
            <a:ext cx="3619501" cy="55880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kern="1200">
                <a:solidFill>
                  <a:schemeClr val="bg1"/>
                </a:solidFill>
                <a:latin typeface="Arial"/>
                <a:ea typeface="+mn-ea"/>
                <a:cs typeface="+mn-cs"/>
              </a:defRPr>
            </a:lvl1pPr>
            <a:lvl2pPr marL="4572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2pPr>
            <a:lvl3pPr marL="9144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3pPr>
            <a:lvl4pPr marL="13716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4pPr>
            <a:lvl5pPr marL="18288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dirty="0" smtClean="0">
                <a:solidFill>
                  <a:srgbClr val="FF0000"/>
                </a:solidFill>
              </a:rPr>
              <a:t>&lt;Insert Your Company Name or Logo.&gt;</a:t>
            </a:r>
            <a:endParaRPr lang="en-US" dirty="0">
              <a:solidFill>
                <a:srgbClr val="FF0000"/>
              </a:solidFill>
            </a:endParaRPr>
          </a:p>
        </p:txBody>
      </p:sp>
    </p:spTree>
    <p:extLst>
      <p:ext uri="{BB962C8B-B14F-4D97-AF65-F5344CB8AC3E}">
        <p14:creationId xmlns:p14="http://schemas.microsoft.com/office/powerpoint/2010/main" val="3264539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For us at </a:t>
            </a:r>
            <a:r>
              <a:rPr lang="en-US" sz="2400" dirty="0" smtClean="0">
                <a:solidFill>
                  <a:srgbClr val="FF0000"/>
                </a:solidFill>
                <a:latin typeface="Arial" pitchFamily="34" charset="0"/>
              </a:rPr>
              <a:t>&lt;insert company name&gt;, </a:t>
            </a:r>
            <a:r>
              <a:rPr lang="en-US" sz="2400" dirty="0" smtClean="0">
                <a:latin typeface="Arial" pitchFamily="34" charset="0"/>
              </a:rPr>
              <a:t>this means…</a:t>
            </a:r>
          </a:p>
        </p:txBody>
      </p:sp>
      <p:sp>
        <p:nvSpPr>
          <p:cNvPr id="5" name="TextBox 4"/>
          <p:cNvSpPr txBox="1"/>
          <p:nvPr/>
        </p:nvSpPr>
        <p:spPr>
          <a:xfrm>
            <a:off x="749300" y="1762125"/>
            <a:ext cx="7886700" cy="3416320"/>
          </a:xfrm>
          <a:prstGeom prst="rect">
            <a:avLst/>
          </a:prstGeom>
          <a:noFill/>
        </p:spPr>
        <p:txBody>
          <a:bodyPr wrap="square" rtlCol="0">
            <a:spAutoFit/>
          </a:bodyPr>
          <a:lstStyle/>
          <a:p>
            <a:pPr marL="342900" indent="-342900">
              <a:buFont typeface="Arial" pitchFamily="34" charset="0"/>
              <a:buChar char="•"/>
            </a:pPr>
            <a:r>
              <a:rPr lang="en-US" sz="2400" dirty="0" smtClean="0"/>
              <a:t>While our company </a:t>
            </a:r>
            <a:r>
              <a:rPr lang="en-US" sz="2400" b="1" dirty="0" smtClean="0"/>
              <a:t>will</a:t>
            </a:r>
            <a:r>
              <a:rPr lang="en-US" sz="2400" dirty="0" smtClean="0"/>
              <a:t> </a:t>
            </a:r>
            <a:r>
              <a:rPr lang="en-US" sz="2400" b="1" dirty="0" smtClean="0"/>
              <a:t>not</a:t>
            </a:r>
            <a:r>
              <a:rPr lang="en-US" sz="2400" dirty="0" smtClean="0"/>
              <a:t> offer major medical benefits, you will have access to the Health Insurance Marketplace. </a:t>
            </a:r>
          </a:p>
          <a:p>
            <a:pPr marL="742950" lvl="1" indent="-285750">
              <a:buFont typeface="Arial" pitchFamily="34" charset="0"/>
              <a:buChar char="•"/>
            </a:pPr>
            <a:r>
              <a:rPr lang="en-US" sz="2400" dirty="0" smtClean="0"/>
              <a:t>Open Enrollment begins: October 1, 2013</a:t>
            </a:r>
          </a:p>
          <a:p>
            <a:pPr marL="742950" lvl="1" indent="-285750">
              <a:buFont typeface="Arial" pitchFamily="34" charset="0"/>
              <a:buChar char="•"/>
            </a:pPr>
            <a:r>
              <a:rPr lang="en-US" sz="2400" smtClean="0"/>
              <a:t>Visit</a:t>
            </a:r>
            <a:r>
              <a:rPr lang="en-US" sz="2400"/>
              <a:t>: </a:t>
            </a:r>
            <a:r>
              <a:rPr lang="en-US" sz="2400">
                <a:hlinkClick r:id="rId2"/>
              </a:rPr>
              <a:t>https://www.healthcare.gov</a:t>
            </a:r>
            <a:r>
              <a:rPr lang="en-US" sz="2400" smtClean="0">
                <a:hlinkClick r:id="rId2"/>
              </a:rPr>
              <a:t>/</a:t>
            </a:r>
            <a:r>
              <a:rPr lang="en-US" sz="2400" smtClean="0"/>
              <a:t> </a:t>
            </a:r>
            <a:endParaRPr lang="en-US" sz="2400" dirty="0" smtClean="0"/>
          </a:p>
          <a:p>
            <a:pPr marL="285750" indent="-285750">
              <a:buFont typeface="Arial" pitchFamily="34" charset="0"/>
              <a:buChar char="•"/>
            </a:pPr>
            <a:r>
              <a:rPr lang="en-US" sz="2400" dirty="0" smtClean="0"/>
              <a:t>Our company </a:t>
            </a:r>
            <a:r>
              <a:rPr lang="en-US" sz="2400" b="1" dirty="0" smtClean="0"/>
              <a:t>will </a:t>
            </a:r>
            <a:r>
              <a:rPr lang="en-US" sz="2400" dirty="0" smtClean="0"/>
              <a:t>offer the following supplemental benefits:</a:t>
            </a:r>
          </a:p>
          <a:p>
            <a:pPr marL="742950" lvl="1" indent="-285750">
              <a:buFont typeface="Arial" pitchFamily="34" charset="0"/>
              <a:buChar char="•"/>
            </a:pPr>
            <a:r>
              <a:rPr lang="en-US" sz="2400" dirty="0" smtClean="0">
                <a:solidFill>
                  <a:srgbClr val="FF0000"/>
                </a:solidFill>
              </a:rPr>
              <a:t>&lt;Insert benefit and vendor details&gt;</a:t>
            </a:r>
          </a:p>
          <a:p>
            <a:pPr marL="742950" lvl="1" indent="-285750">
              <a:buFont typeface="Arial" pitchFamily="34" charset="0"/>
              <a:buChar char="•"/>
            </a:pPr>
            <a:r>
              <a:rPr lang="en-US" sz="2400" dirty="0" smtClean="0"/>
              <a:t>Open </a:t>
            </a:r>
            <a:r>
              <a:rPr lang="en-US" sz="2400" dirty="0"/>
              <a:t>Enrollment begins: </a:t>
            </a:r>
            <a:r>
              <a:rPr lang="en-US" sz="2400" dirty="0">
                <a:solidFill>
                  <a:srgbClr val="FF0000"/>
                </a:solidFill>
              </a:rPr>
              <a:t>&lt;Insert date&gt;</a:t>
            </a:r>
          </a:p>
          <a:p>
            <a:pPr marL="742950" lvl="1" indent="-285750">
              <a:buFont typeface="Arial" pitchFamily="34" charset="0"/>
              <a:buChar char="•"/>
            </a:pPr>
            <a:r>
              <a:rPr lang="en-US" sz="2400" dirty="0"/>
              <a:t>Costs: </a:t>
            </a:r>
            <a:r>
              <a:rPr lang="en-US" sz="2400" dirty="0">
                <a:solidFill>
                  <a:srgbClr val="FF0000"/>
                </a:solidFill>
              </a:rPr>
              <a:t>&lt;Insert cost details&gt;</a:t>
            </a:r>
            <a:endParaRPr lang="en-US" sz="2400" dirty="0"/>
          </a:p>
        </p:txBody>
      </p:sp>
      <p:sp>
        <p:nvSpPr>
          <p:cNvPr id="6" name="TextBox 5"/>
          <p:cNvSpPr txBox="1"/>
          <p:nvPr/>
        </p:nvSpPr>
        <p:spPr>
          <a:xfrm>
            <a:off x="152399" y="1203325"/>
            <a:ext cx="6197601" cy="369332"/>
          </a:xfrm>
          <a:prstGeom prst="rect">
            <a:avLst/>
          </a:prstGeom>
          <a:solidFill>
            <a:srgbClr val="DDDDDD"/>
          </a:solidFill>
        </p:spPr>
        <p:txBody>
          <a:bodyPr wrap="square" rtlCol="0">
            <a:spAutoFit/>
          </a:bodyPr>
          <a:lstStyle/>
          <a:p>
            <a:r>
              <a:rPr lang="en-US" i="1" dirty="0" smtClean="0">
                <a:solidFill>
                  <a:srgbClr val="FF0000"/>
                </a:solidFill>
              </a:rPr>
              <a:t>Slide Option 2: Employer NOT Offering Major Medical Benefits</a:t>
            </a:r>
            <a:endParaRPr lang="en-US" i="1" dirty="0">
              <a:solidFill>
                <a:srgbClr val="FF0000"/>
              </a:solidFill>
            </a:endParaRPr>
          </a:p>
        </p:txBody>
      </p:sp>
    </p:spTree>
    <p:extLst>
      <p:ext uri="{BB962C8B-B14F-4D97-AF65-F5344CB8AC3E}">
        <p14:creationId xmlns:p14="http://schemas.microsoft.com/office/powerpoint/2010/main" val="1861671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4168"/>
            <a:ext cx="8229600" cy="3573632"/>
          </a:xfrm>
        </p:spPr>
        <p:txBody>
          <a:bodyPr/>
          <a:lstStyle/>
          <a:p>
            <a:r>
              <a:rPr lang="en-US" sz="2400" dirty="0" smtClean="0">
                <a:latin typeface="+mn-lt"/>
                <a:hlinkClick r:id="rId2"/>
              </a:rPr>
              <a:t>Healthcare.gov</a:t>
            </a:r>
            <a:r>
              <a:rPr lang="en-US" sz="2400" dirty="0" smtClean="0">
                <a:latin typeface="+mn-lt"/>
              </a:rPr>
              <a:t> http</a:t>
            </a:r>
            <a:r>
              <a:rPr lang="en-US" sz="2400" dirty="0">
                <a:latin typeface="+mn-lt"/>
              </a:rPr>
              <a:t>://www.healthcare.gov/</a:t>
            </a:r>
          </a:p>
          <a:p>
            <a:r>
              <a:rPr lang="en-US" sz="2400" dirty="0">
                <a:latin typeface="+mn-lt"/>
                <a:hlinkClick r:id="rId3"/>
              </a:rPr>
              <a:t>Kaiser on Health Care Reform </a:t>
            </a:r>
            <a:r>
              <a:rPr lang="en-US" sz="2400" dirty="0" smtClean="0">
                <a:latin typeface="+mn-lt"/>
              </a:rPr>
              <a:t>http</a:t>
            </a:r>
            <a:r>
              <a:rPr lang="en-US" sz="2400" dirty="0">
                <a:latin typeface="+mn-lt"/>
              </a:rPr>
              <a:t>://kff.org/health-reform/</a:t>
            </a:r>
          </a:p>
          <a:p>
            <a:r>
              <a:rPr lang="en-US" sz="2400" dirty="0" smtClean="0">
                <a:latin typeface="+mn-lt"/>
                <a:hlinkClick r:id="rId4"/>
              </a:rPr>
              <a:t>U.S. Small Business Administration/Health Care </a:t>
            </a:r>
            <a:r>
              <a:rPr lang="en-US" sz="2400" dirty="0" smtClean="0">
                <a:latin typeface="+mn-lt"/>
              </a:rPr>
              <a:t>http</a:t>
            </a:r>
            <a:r>
              <a:rPr lang="en-US" sz="2400" dirty="0">
                <a:latin typeface="+mn-lt"/>
              </a:rPr>
              <a:t>://www.sba.gov/healthcare/</a:t>
            </a:r>
          </a:p>
          <a:p>
            <a:r>
              <a:rPr lang="en-US" sz="2400" dirty="0" smtClean="0">
                <a:latin typeface="+mn-lt"/>
                <a:hlinkClick r:id="rId5"/>
              </a:rPr>
              <a:t>Aflac Healthcare Reform Resources </a:t>
            </a:r>
            <a:r>
              <a:rPr lang="en-US" sz="2400" dirty="0" smtClean="0">
                <a:latin typeface="+mn-lt"/>
              </a:rPr>
              <a:t>    http</a:t>
            </a:r>
            <a:r>
              <a:rPr lang="en-US" sz="2400" dirty="0">
                <a:latin typeface="+mn-lt"/>
              </a:rPr>
              <a:t>://www.aflac.com/healthcare_reform/default.aspx</a:t>
            </a:r>
          </a:p>
        </p:txBody>
      </p:sp>
      <p:sp>
        <p:nvSpPr>
          <p:cNvPr id="6" name="Title 5"/>
          <p:cNvSpPr>
            <a:spLocks noGrp="1"/>
          </p:cNvSpPr>
          <p:nvPr>
            <p:ph type="title"/>
          </p:nvPr>
        </p:nvSpPr>
        <p:spPr/>
        <p:txBody>
          <a:bodyPr/>
          <a:lstStyle/>
          <a:p>
            <a:r>
              <a:rPr lang="en-US" sz="2400" dirty="0" smtClean="0"/>
              <a:t>For more information…</a:t>
            </a:r>
            <a:endParaRPr lang="en-US" sz="2400" dirty="0"/>
          </a:p>
        </p:txBody>
      </p:sp>
    </p:spTree>
    <p:extLst>
      <p:ext uri="{BB962C8B-B14F-4D97-AF65-F5344CB8AC3E}">
        <p14:creationId xmlns:p14="http://schemas.microsoft.com/office/powerpoint/2010/main" val="2928945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3087036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Box 2"/>
          <p:cNvSpPr txBox="1"/>
          <p:nvPr/>
        </p:nvSpPr>
        <p:spPr>
          <a:xfrm>
            <a:off x="1397000" y="1714500"/>
            <a:ext cx="6223000" cy="3416320"/>
          </a:xfrm>
          <a:prstGeom prst="rect">
            <a:avLst/>
          </a:prstGeom>
          <a:noFill/>
        </p:spPr>
        <p:txBody>
          <a:bodyPr wrap="square" rtlCol="0">
            <a:spAutoFit/>
          </a:bodyPr>
          <a:lstStyle/>
          <a:p>
            <a:r>
              <a:rPr lang="en-US" dirty="0"/>
              <a:t>This material is intended to provide general information about an evolving topic and does not constitute legal, tax or accounting advice regarding any specific situation. Aflac cannot anticipate all the facts that a particular employer or individual will have to consider in their benefits decision-making process. We strongly encourage readers to discuss their HCR situations with their advisors</a:t>
            </a:r>
            <a:r>
              <a:rPr lang="en-US" b="1" dirty="0"/>
              <a:t> </a:t>
            </a:r>
            <a:r>
              <a:rPr lang="en-US" dirty="0"/>
              <a:t>to determine the </a:t>
            </a:r>
            <a:r>
              <a:rPr lang="en-US" dirty="0" smtClean="0"/>
              <a:t>actions </a:t>
            </a:r>
            <a:r>
              <a:rPr lang="en-US" dirty="0"/>
              <a:t>they need to take or to visit </a:t>
            </a:r>
            <a:r>
              <a:rPr lang="en-US" u="sng" dirty="0">
                <a:hlinkClick r:id="rId2"/>
              </a:rPr>
              <a:t>healthcare.gov</a:t>
            </a:r>
            <a:r>
              <a:rPr lang="en-US" dirty="0"/>
              <a:t> (which may also be contacted at 1-800-318-2596) for additional information.</a:t>
            </a:r>
          </a:p>
          <a:p>
            <a:endParaRPr lang="en-US" dirty="0" smtClean="0"/>
          </a:p>
          <a:p>
            <a:endParaRPr lang="en-US" dirty="0"/>
          </a:p>
          <a:p>
            <a:r>
              <a:rPr lang="en-US" dirty="0" smtClean="0"/>
              <a:t>HCR13004A									8/16/13</a:t>
            </a:r>
            <a:endParaRPr lang="en-US" dirty="0"/>
          </a:p>
        </p:txBody>
      </p:sp>
    </p:spTree>
    <p:extLst>
      <p:ext uri="{BB962C8B-B14F-4D97-AF65-F5344CB8AC3E}">
        <p14:creationId xmlns:p14="http://schemas.microsoft.com/office/powerpoint/2010/main" val="7174437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16556"/>
            <a:ext cx="8229600" cy="853098"/>
          </a:xfrm>
        </p:spPr>
        <p:txBody>
          <a:bodyPr/>
          <a:lstStyle/>
          <a:p>
            <a:r>
              <a:rPr lang="en-US" sz="2400" dirty="0" smtClean="0"/>
              <a:t>Health Care Reform Key Facts</a:t>
            </a:r>
            <a:endParaRPr lang="en-US" sz="2400" dirty="0"/>
          </a:p>
        </p:txBody>
      </p:sp>
      <p:sp>
        <p:nvSpPr>
          <p:cNvPr id="9" name="Content Placeholder 8"/>
          <p:cNvSpPr>
            <a:spLocks noGrp="1"/>
          </p:cNvSpPr>
          <p:nvPr>
            <p:ph idx="1"/>
          </p:nvPr>
        </p:nvSpPr>
        <p:spPr>
          <a:xfrm>
            <a:off x="457200" y="1727710"/>
            <a:ext cx="8229600" cy="4852138"/>
          </a:xfrm>
        </p:spPr>
        <p:txBody>
          <a:bodyPr>
            <a:normAutofit fontScale="92500" lnSpcReduction="20000"/>
          </a:bodyPr>
          <a:lstStyle/>
          <a:p>
            <a:endParaRPr lang="en-US" dirty="0" smtClean="0"/>
          </a:p>
          <a:p>
            <a:pPr marL="342900" lvl="2" indent="-342900">
              <a:spcBef>
                <a:spcPts val="0"/>
              </a:spcBef>
              <a:buFont typeface="Arial" pitchFamily="34" charset="0"/>
              <a:buChar char="•"/>
            </a:pPr>
            <a:r>
              <a:rPr lang="en-US" sz="2600" dirty="0">
                <a:solidFill>
                  <a:schemeClr val="tx1"/>
                </a:solidFill>
                <a:latin typeface="+mn-lt"/>
              </a:rPr>
              <a:t>March 23, 2010 - </a:t>
            </a:r>
            <a:r>
              <a:rPr lang="en-US" sz="2600" dirty="0" smtClean="0">
                <a:solidFill>
                  <a:schemeClr val="tx1"/>
                </a:solidFill>
                <a:latin typeface="+mn-lt"/>
              </a:rPr>
              <a:t>President Obama signed the Affordable Care Act. </a:t>
            </a:r>
          </a:p>
          <a:p>
            <a:pPr marL="342900" lvl="2" indent="-342900">
              <a:spcBef>
                <a:spcPts val="0"/>
              </a:spcBef>
              <a:buFont typeface="Arial" pitchFamily="34" charset="0"/>
              <a:buChar char="•"/>
            </a:pPr>
            <a:endParaRPr lang="en-US" sz="2600" dirty="0">
              <a:solidFill>
                <a:schemeClr val="tx1"/>
              </a:solidFill>
              <a:latin typeface="+mn-lt"/>
            </a:endParaRPr>
          </a:p>
          <a:p>
            <a:pPr marL="457200" lvl="3">
              <a:spcBef>
                <a:spcPts val="0"/>
              </a:spcBef>
            </a:pPr>
            <a:r>
              <a:rPr lang="en-US" sz="2600" dirty="0" smtClean="0">
                <a:solidFill>
                  <a:schemeClr val="bg2">
                    <a:lumMod val="50000"/>
                  </a:schemeClr>
                </a:solidFill>
                <a:latin typeface="+mn-lt"/>
              </a:rPr>
              <a:t>A </a:t>
            </a:r>
            <a:r>
              <a:rPr lang="en-US" sz="2600" dirty="0">
                <a:solidFill>
                  <a:schemeClr val="bg2">
                    <a:lumMod val="50000"/>
                  </a:schemeClr>
                </a:solidFill>
                <a:latin typeface="+mn-lt"/>
              </a:rPr>
              <a:t>central goal of the </a:t>
            </a:r>
            <a:r>
              <a:rPr lang="en-US" sz="2600" dirty="0" smtClean="0">
                <a:solidFill>
                  <a:schemeClr val="bg2">
                    <a:lumMod val="50000"/>
                  </a:schemeClr>
                </a:solidFill>
                <a:latin typeface="+mn-lt"/>
              </a:rPr>
              <a:t>ACA </a:t>
            </a:r>
            <a:r>
              <a:rPr lang="en-US" sz="2600" dirty="0">
                <a:solidFill>
                  <a:schemeClr val="bg2">
                    <a:lumMod val="50000"/>
                  </a:schemeClr>
                </a:solidFill>
                <a:latin typeface="+mn-lt"/>
              </a:rPr>
              <a:t>is to significantly reduce the number of uninsured by providing </a:t>
            </a:r>
            <a:r>
              <a:rPr lang="en-US" sz="2600" dirty="0" smtClean="0">
                <a:solidFill>
                  <a:schemeClr val="bg2">
                    <a:lumMod val="50000"/>
                  </a:schemeClr>
                </a:solidFill>
                <a:latin typeface="+mn-lt"/>
              </a:rPr>
              <a:t>affordable </a:t>
            </a:r>
            <a:r>
              <a:rPr lang="en-US" sz="2600" dirty="0">
                <a:solidFill>
                  <a:schemeClr val="bg2">
                    <a:lumMod val="50000"/>
                  </a:schemeClr>
                </a:solidFill>
                <a:latin typeface="+mn-lt"/>
              </a:rPr>
              <a:t>coverage options </a:t>
            </a:r>
            <a:r>
              <a:rPr lang="en-US" sz="2600" dirty="0" smtClean="0">
                <a:solidFill>
                  <a:schemeClr val="bg2">
                    <a:lumMod val="50000"/>
                  </a:schemeClr>
                </a:solidFill>
                <a:latin typeface="+mn-lt"/>
              </a:rPr>
              <a:t>through Medicaid </a:t>
            </a:r>
            <a:r>
              <a:rPr lang="en-US" sz="2600" dirty="0">
                <a:solidFill>
                  <a:schemeClr val="bg2">
                    <a:lumMod val="50000"/>
                  </a:schemeClr>
                </a:solidFill>
                <a:latin typeface="+mn-lt"/>
              </a:rPr>
              <a:t>and new Health Insurance </a:t>
            </a:r>
            <a:r>
              <a:rPr lang="en-US" sz="2600" dirty="0" smtClean="0">
                <a:solidFill>
                  <a:schemeClr val="bg2">
                    <a:lumMod val="50000"/>
                  </a:schemeClr>
                </a:solidFill>
                <a:latin typeface="+mn-lt"/>
              </a:rPr>
              <a:t>Marketplaces. The </a:t>
            </a:r>
            <a:r>
              <a:rPr lang="en-US" sz="2600" dirty="0">
                <a:solidFill>
                  <a:schemeClr val="bg2">
                    <a:lumMod val="50000"/>
                  </a:schemeClr>
                </a:solidFill>
                <a:latin typeface="+mn-lt"/>
              </a:rPr>
              <a:t>law </a:t>
            </a:r>
            <a:r>
              <a:rPr lang="en-US" sz="2600" dirty="0" smtClean="0">
                <a:solidFill>
                  <a:schemeClr val="bg2">
                    <a:lumMod val="50000"/>
                  </a:schemeClr>
                </a:solidFill>
                <a:latin typeface="+mn-lt"/>
              </a:rPr>
              <a:t>requires </a:t>
            </a:r>
            <a:r>
              <a:rPr lang="en-US" sz="2600" dirty="0">
                <a:solidFill>
                  <a:schemeClr val="bg2">
                    <a:lumMod val="50000"/>
                  </a:schemeClr>
                </a:solidFill>
                <a:latin typeface="+mn-lt"/>
              </a:rPr>
              <a:t>most people to maintain a minimum level of health insurance coverage beginning in 2014</a:t>
            </a:r>
            <a:r>
              <a:rPr lang="en-US" sz="2600" dirty="0" smtClean="0">
                <a:solidFill>
                  <a:schemeClr val="bg2">
                    <a:lumMod val="50000"/>
                  </a:schemeClr>
                </a:solidFill>
                <a:latin typeface="+mn-lt"/>
              </a:rPr>
              <a:t>.</a:t>
            </a:r>
          </a:p>
          <a:p>
            <a:pPr marL="400050" lvl="1" indent="-342900"/>
            <a:endParaRPr lang="en-US" sz="2600" dirty="0">
              <a:solidFill>
                <a:schemeClr val="tx1"/>
              </a:solidFill>
              <a:latin typeface="+mn-lt"/>
            </a:endParaRPr>
          </a:p>
          <a:p>
            <a:pPr marL="400050">
              <a:buFont typeface="Arial" pitchFamily="34" charset="0"/>
              <a:buChar char="•"/>
            </a:pPr>
            <a:r>
              <a:rPr lang="en-US" sz="2600" dirty="0" smtClean="0">
                <a:solidFill>
                  <a:schemeClr val="tx1"/>
                </a:solidFill>
                <a:latin typeface="+mn-lt"/>
              </a:rPr>
              <a:t>Oct. 1, 2013 – Health Insurance Marketplaces open.</a:t>
            </a:r>
          </a:p>
          <a:p>
            <a:pPr marL="400050">
              <a:buFont typeface="Arial" pitchFamily="34" charset="0"/>
              <a:buChar char="•"/>
            </a:pPr>
            <a:endParaRPr lang="en-US" sz="2600" dirty="0">
              <a:solidFill>
                <a:schemeClr val="tx1"/>
              </a:solidFill>
              <a:latin typeface="+mn-lt"/>
            </a:endParaRPr>
          </a:p>
          <a:p>
            <a:pPr marL="400050">
              <a:buFont typeface="Arial" pitchFamily="34" charset="0"/>
              <a:buChar char="•"/>
            </a:pPr>
            <a:r>
              <a:rPr lang="en-US" sz="2600" dirty="0" smtClean="0">
                <a:solidFill>
                  <a:schemeClr val="tx1"/>
                </a:solidFill>
                <a:latin typeface="+mn-lt"/>
              </a:rPr>
              <a:t>Jan. 1, 2014 – Coverage begins.</a:t>
            </a:r>
            <a:endParaRPr lang="en-US" sz="2600" dirty="0">
              <a:solidFill>
                <a:schemeClr val="tx1"/>
              </a:solidFill>
              <a:latin typeface="+mn-lt"/>
            </a:endParaRPr>
          </a:p>
        </p:txBody>
      </p:sp>
    </p:spTree>
    <p:extLst>
      <p:ext uri="{BB962C8B-B14F-4D97-AF65-F5344CB8AC3E}">
        <p14:creationId xmlns:p14="http://schemas.microsoft.com/office/powerpoint/2010/main" val="930304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sz="quarter" idx="14"/>
          </p:nvPr>
        </p:nvSpPr>
        <p:spPr bwMode="auto">
          <a:xfrm>
            <a:off x="638175" y="666750"/>
            <a:ext cx="7667625" cy="536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2950"/>
              </a:lnSpc>
              <a:spcBef>
                <a:spcPct val="0"/>
              </a:spcBef>
            </a:pPr>
            <a:r>
              <a:rPr lang="en-US" sz="2400" dirty="0" smtClean="0">
                <a:latin typeface="Arial" pitchFamily="34" charset="0"/>
              </a:rPr>
              <a:t>What is a Health Insurance Marketplace?</a:t>
            </a:r>
          </a:p>
        </p:txBody>
      </p:sp>
      <p:sp>
        <p:nvSpPr>
          <p:cNvPr id="14339" name="Rectangle 4"/>
          <p:cNvSpPr>
            <a:spLocks/>
          </p:cNvSpPr>
          <p:nvPr/>
        </p:nvSpPr>
        <p:spPr bwMode="auto">
          <a:xfrm>
            <a:off x="654049" y="1404938"/>
            <a:ext cx="7651751" cy="513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342900" lvl="4" indent="-342900">
              <a:spcBef>
                <a:spcPts val="0"/>
              </a:spcBef>
              <a:buFont typeface="Arial" pitchFamily="34" charset="0"/>
              <a:buChar char="•"/>
            </a:pPr>
            <a:r>
              <a:rPr lang="en-US" sz="2400" dirty="0" smtClean="0"/>
              <a:t>An </a:t>
            </a:r>
            <a:r>
              <a:rPr lang="en-US" sz="2400" dirty="0"/>
              <a:t>online marketplace where individuals may:</a:t>
            </a:r>
          </a:p>
          <a:p>
            <a:pPr marL="742950" lvl="3" indent="-285750">
              <a:spcBef>
                <a:spcPts val="0"/>
              </a:spcBef>
              <a:buFont typeface="Arial" pitchFamily="34" charset="0"/>
              <a:buChar char="•"/>
            </a:pPr>
            <a:r>
              <a:rPr lang="en-US" sz="2400" dirty="0"/>
              <a:t>Shop for health </a:t>
            </a:r>
            <a:r>
              <a:rPr lang="en-US" sz="2400" dirty="0" smtClean="0"/>
              <a:t>insurance. </a:t>
            </a:r>
            <a:endParaRPr lang="en-US" sz="2400" dirty="0"/>
          </a:p>
          <a:p>
            <a:pPr marL="742950" lvl="3" indent="-285750">
              <a:spcBef>
                <a:spcPts val="0"/>
              </a:spcBef>
              <a:buFont typeface="Arial" pitchFamily="34" charset="0"/>
              <a:buChar char="•"/>
            </a:pPr>
            <a:r>
              <a:rPr lang="en-US" sz="2400" dirty="0"/>
              <a:t>Compare benefits and </a:t>
            </a:r>
            <a:r>
              <a:rPr lang="en-US" sz="2400" dirty="0" smtClean="0"/>
              <a:t>prices.</a:t>
            </a:r>
            <a:endParaRPr lang="en-US" sz="2400" dirty="0"/>
          </a:p>
          <a:p>
            <a:pPr marL="742950" lvl="3" indent="-285750">
              <a:spcBef>
                <a:spcPts val="0"/>
              </a:spcBef>
              <a:buFont typeface="Arial" pitchFamily="34" charset="0"/>
              <a:buChar char="•"/>
            </a:pPr>
            <a:r>
              <a:rPr lang="en-US" sz="2400" dirty="0"/>
              <a:t>Enroll in a </a:t>
            </a:r>
            <a:r>
              <a:rPr lang="en-US" sz="2400" dirty="0" smtClean="0"/>
              <a:t>plan.  </a:t>
            </a:r>
          </a:p>
          <a:p>
            <a:pPr marL="285750" indent="-285750">
              <a:buFont typeface="Arial" pitchFamily="34" charset="0"/>
              <a:buChar char="•"/>
            </a:pPr>
            <a:endParaRPr lang="en-US" sz="2400" dirty="0" smtClean="0">
              <a:solidFill>
                <a:schemeClr val="tx1"/>
              </a:solidFill>
              <a:ea typeface="ヒラギノ角ゴ ProN W3" charset="0"/>
              <a:cs typeface="Arial" charset="0"/>
              <a:sym typeface="Arial" charset="0"/>
            </a:endParaRPr>
          </a:p>
          <a:p>
            <a:pPr marL="285750" indent="-285750">
              <a:buFont typeface="Arial" pitchFamily="34" charset="0"/>
              <a:buChar char="•"/>
            </a:pPr>
            <a:r>
              <a:rPr lang="en-US" sz="2400" dirty="0" smtClean="0">
                <a:solidFill>
                  <a:schemeClr val="tx1"/>
                </a:solidFill>
                <a:ea typeface="ヒラギノ角ゴ ProN W3" charset="0"/>
                <a:cs typeface="Arial" charset="0"/>
                <a:sym typeface="Arial" charset="0"/>
              </a:rPr>
              <a:t>There </a:t>
            </a:r>
            <a:r>
              <a:rPr lang="en-US" sz="2400" dirty="0">
                <a:solidFill>
                  <a:schemeClr val="tx1"/>
                </a:solidFill>
                <a:ea typeface="ヒラギノ角ゴ ProN W3" charset="0"/>
                <a:cs typeface="Arial" charset="0"/>
                <a:sym typeface="Arial" charset="0"/>
              </a:rPr>
              <a:t>will be two types </a:t>
            </a:r>
            <a:r>
              <a:rPr lang="en-US" sz="2400" dirty="0" smtClean="0">
                <a:solidFill>
                  <a:schemeClr val="tx1"/>
                </a:solidFill>
                <a:ea typeface="ヒラギノ角ゴ ProN W3" charset="0"/>
                <a:cs typeface="Arial" charset="0"/>
                <a:sym typeface="Arial" charset="0"/>
              </a:rPr>
              <a:t>marketplaces in the US:</a:t>
            </a:r>
            <a:endParaRPr lang="en-US" sz="2400" dirty="0">
              <a:ea typeface="ヒラギノ角ゴ ProN W3" charset="0"/>
              <a:cs typeface="Arial" charset="0"/>
              <a:sym typeface="Arial" charset="0"/>
            </a:endParaRPr>
          </a:p>
          <a:p>
            <a:pPr marL="914400" lvl="1" indent="-457200">
              <a:buFont typeface="+mj-lt"/>
              <a:buAutoNum type="arabicPeriod"/>
            </a:pPr>
            <a:r>
              <a:rPr lang="en-US" sz="2400" dirty="0" smtClean="0">
                <a:solidFill>
                  <a:schemeClr val="tx1"/>
                </a:solidFill>
                <a:ea typeface="ヒラギノ角ゴ ProN W3" charset="0"/>
                <a:cs typeface="Arial" charset="0"/>
                <a:sym typeface="Arial" charset="0"/>
              </a:rPr>
              <a:t>Public–</a:t>
            </a:r>
            <a:r>
              <a:rPr lang="en-US" sz="2400" dirty="0">
                <a:ea typeface="ヒラギノ角ゴ ProN W3" charset="0"/>
                <a:cs typeface="Arial" charset="0"/>
                <a:sym typeface="Arial" charset="0"/>
              </a:rPr>
              <a:t> </a:t>
            </a:r>
            <a:r>
              <a:rPr lang="en-US" sz="2400" dirty="0" smtClean="0">
                <a:ea typeface="ヒラギノ角ゴ ProN W3" charset="0"/>
                <a:cs typeface="Arial" charset="0"/>
                <a:sym typeface="Arial" charset="0"/>
              </a:rPr>
              <a:t>The Health Insurance Marketplace </a:t>
            </a:r>
            <a:r>
              <a:rPr lang="en-US" sz="2400" dirty="0" smtClean="0">
                <a:solidFill>
                  <a:schemeClr val="tx1"/>
                </a:solidFill>
                <a:ea typeface="ヒラギノ角ゴ ProN W3" charset="0"/>
                <a:cs typeface="Arial" charset="0"/>
                <a:sym typeface="Arial" charset="0"/>
              </a:rPr>
              <a:t>facilitated </a:t>
            </a:r>
            <a:r>
              <a:rPr lang="en-US" sz="2400" dirty="0">
                <a:solidFill>
                  <a:schemeClr val="tx1"/>
                </a:solidFill>
                <a:ea typeface="ヒラギノ角ゴ ProN W3" charset="0"/>
                <a:cs typeface="Arial" charset="0"/>
                <a:sym typeface="Arial" charset="0"/>
              </a:rPr>
              <a:t>by </a:t>
            </a:r>
            <a:r>
              <a:rPr lang="en-US" sz="2400" dirty="0" smtClean="0">
                <a:solidFill>
                  <a:schemeClr val="tx1"/>
                </a:solidFill>
                <a:ea typeface="ヒラギノ角ゴ ProN W3" charset="0"/>
                <a:cs typeface="Arial" charset="0"/>
                <a:sym typeface="Arial" charset="0"/>
              </a:rPr>
              <a:t>state </a:t>
            </a:r>
            <a:r>
              <a:rPr lang="en-US" sz="2400" dirty="0">
                <a:solidFill>
                  <a:schemeClr val="tx1"/>
                </a:solidFill>
                <a:ea typeface="ヒラギノ角ゴ ProN W3" charset="0"/>
                <a:cs typeface="Arial" charset="0"/>
                <a:sym typeface="Arial" charset="0"/>
              </a:rPr>
              <a:t>and/or federal </a:t>
            </a:r>
            <a:r>
              <a:rPr lang="en-US" sz="2400" dirty="0" smtClean="0">
                <a:solidFill>
                  <a:schemeClr val="tx1"/>
                </a:solidFill>
                <a:ea typeface="ヒラギノ角ゴ ProN W3" charset="0"/>
                <a:cs typeface="Arial" charset="0"/>
                <a:sym typeface="Arial" charset="0"/>
              </a:rPr>
              <a:t>government. (Tax Credits and Subsidies available </a:t>
            </a:r>
            <a:r>
              <a:rPr lang="en-US" sz="2400" dirty="0" smtClean="0">
                <a:ea typeface="ヒラギノ角ゴ ProN W3" charset="0"/>
                <a:cs typeface="Arial" charset="0"/>
                <a:sym typeface="Arial" charset="0"/>
              </a:rPr>
              <a:t>for qualified individuals.)</a:t>
            </a:r>
            <a:endParaRPr lang="en-US" sz="2400" dirty="0">
              <a:solidFill>
                <a:schemeClr val="tx1"/>
              </a:solidFill>
              <a:ea typeface="ヒラギノ角ゴ ProN W3" charset="0"/>
              <a:cs typeface="Arial" charset="0"/>
              <a:sym typeface="Arial" charset="0"/>
            </a:endParaRPr>
          </a:p>
          <a:p>
            <a:pPr marL="914400" lvl="1" indent="-457200">
              <a:buFont typeface="+mj-lt"/>
              <a:buAutoNum type="arabicPeriod"/>
              <a:defRPr/>
            </a:pPr>
            <a:r>
              <a:rPr lang="en-US" sz="2400" dirty="0" smtClean="0">
                <a:solidFill>
                  <a:schemeClr val="tx1"/>
                </a:solidFill>
                <a:ea typeface="ヒラギノ角ゴ ProN W3" charset="0"/>
                <a:cs typeface="Arial" charset="0"/>
                <a:sym typeface="Arial" charset="0"/>
              </a:rPr>
              <a:t>Private–marketplaces facilitated </a:t>
            </a:r>
            <a:r>
              <a:rPr lang="en-US" sz="2400" dirty="0">
                <a:solidFill>
                  <a:schemeClr val="tx1"/>
                </a:solidFill>
                <a:ea typeface="ヒラギノ角ゴ ProN W3" charset="0"/>
                <a:cs typeface="Arial" charset="0"/>
                <a:sym typeface="Arial" charset="0"/>
              </a:rPr>
              <a:t>by private </a:t>
            </a:r>
            <a:r>
              <a:rPr lang="en-US" sz="2400" dirty="0" smtClean="0">
                <a:ea typeface="ヒラギノ角ゴ ProN W3" charset="0"/>
                <a:cs typeface="Arial" charset="0"/>
                <a:sym typeface="Arial" charset="0"/>
              </a:rPr>
              <a:t>companies</a:t>
            </a:r>
            <a:r>
              <a:rPr lang="en-US" sz="2400" dirty="0" smtClean="0">
                <a:solidFill>
                  <a:schemeClr val="tx1"/>
                </a:solidFill>
                <a:ea typeface="ヒラギノ角ゴ ProN W3" charset="0"/>
                <a:cs typeface="Arial" charset="0"/>
                <a:sym typeface="Arial" charset="0"/>
              </a:rPr>
              <a:t>. (Tax Credits and Subsidies are not available.)</a:t>
            </a:r>
            <a:endParaRPr lang="en-US" b="1" dirty="0" smtClean="0"/>
          </a:p>
          <a:p>
            <a:pPr marL="342900" indent="-342900">
              <a:spcBef>
                <a:spcPts val="1688"/>
              </a:spcBef>
              <a:buFont typeface="Arial" pitchFamily="34" charset="0"/>
              <a:buChar char="•"/>
              <a:defRPr/>
            </a:pPr>
            <a:r>
              <a:rPr lang="en-US" sz="2400" dirty="0" smtClean="0">
                <a:ea typeface="ヒラギノ角ゴ ProN W3" charset="0"/>
                <a:cs typeface="Arial" charset="0"/>
                <a:sym typeface="Arial" charset="0"/>
              </a:rPr>
              <a:t>Federal and State marketplaces will be accessible </a:t>
            </a:r>
            <a:r>
              <a:rPr lang="en-US" sz="2400" dirty="0">
                <a:ea typeface="ヒラギノ角ゴ ProN W3" charset="0"/>
                <a:cs typeface="Arial" charset="0"/>
                <a:sym typeface="Arial" charset="0"/>
              </a:rPr>
              <a:t>at</a:t>
            </a:r>
            <a:r>
              <a:rPr lang="en-US" sz="2400" dirty="0" smtClean="0">
                <a:ea typeface="ヒラギノ角ゴ ProN W3" charset="0"/>
                <a:cs typeface="Arial" charset="0"/>
                <a:sym typeface="Arial" charset="0"/>
              </a:rPr>
              <a:t>: </a:t>
            </a:r>
            <a:r>
              <a:rPr lang="en-US" sz="2400" dirty="0" smtClean="0">
                <a:ea typeface="ヒラギノ角ゴ ProN W3" charset="0"/>
                <a:cs typeface="Arial" charset="0"/>
                <a:sym typeface="Arial" charset="0"/>
                <a:hlinkClick r:id="rId3"/>
              </a:rPr>
              <a:t>https</a:t>
            </a:r>
            <a:r>
              <a:rPr lang="en-US" sz="2400" dirty="0">
                <a:ea typeface="ヒラギノ角ゴ ProN W3" charset="0"/>
                <a:cs typeface="Arial" charset="0"/>
                <a:sym typeface="Arial" charset="0"/>
                <a:hlinkClick r:id="rId3"/>
              </a:rPr>
              <a:t>://www.healthcare.gov</a:t>
            </a:r>
            <a:r>
              <a:rPr lang="en-US" sz="2400" dirty="0" smtClean="0">
                <a:ea typeface="ヒラギノ角ゴ ProN W3" charset="0"/>
                <a:cs typeface="Arial" charset="0"/>
                <a:sym typeface="Arial" charset="0"/>
                <a:hlinkClick r:id="rId3"/>
              </a:rPr>
              <a:t>/</a:t>
            </a:r>
            <a:r>
              <a:rPr lang="en-US" sz="2400" dirty="0" smtClean="0">
                <a:ea typeface="ヒラギノ角ゴ ProN W3" charset="0"/>
                <a:cs typeface="Arial" charset="0"/>
                <a:sym typeface="Arial" charset="0"/>
              </a:rPr>
              <a:t> </a:t>
            </a:r>
            <a:endParaRPr lang="en-US" sz="2400" dirty="0">
              <a:ea typeface="ヒラギノ角ゴ ProN W3" charset="0"/>
              <a:cs typeface="Arial" charset="0"/>
              <a:sym typeface="Arial" charset="0"/>
            </a:endParaRPr>
          </a:p>
        </p:txBody>
      </p:sp>
    </p:spTree>
    <p:extLst>
      <p:ext uri="{BB962C8B-B14F-4D97-AF65-F5344CB8AC3E}">
        <p14:creationId xmlns:p14="http://schemas.microsoft.com/office/powerpoint/2010/main" val="37166621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301740"/>
            <a:ext cx="8178800" cy="5447645"/>
          </a:xfrm>
          <a:prstGeom prst="rect">
            <a:avLst/>
          </a:prstGeom>
        </p:spPr>
        <p:txBody>
          <a:bodyPr wrap="square">
            <a:spAutoFit/>
          </a:bodyPr>
          <a:lstStyle/>
          <a:p>
            <a:pPr marL="285750" lvl="0" indent="-285750">
              <a:buFont typeface="Arial" pitchFamily="34" charset="0"/>
              <a:buChar char="•"/>
            </a:pPr>
            <a:r>
              <a:rPr lang="en-US" dirty="0"/>
              <a:t>With a few exceptions, all United States citizens and lawful residents may purchase their health insurance through a Federal or State Health Insurance Marketplace.  </a:t>
            </a:r>
          </a:p>
          <a:p>
            <a:pPr marL="285750" lvl="0" indent="-285750">
              <a:buFont typeface="Arial" pitchFamily="34" charset="0"/>
              <a:buChar char="•"/>
            </a:pPr>
            <a:r>
              <a:rPr lang="en-US" dirty="0"/>
              <a:t>Tax credits to help offset the cost the purchasing coverage in a Federal or State Health Insurance Marketplace are available to eligible individuals.</a:t>
            </a:r>
          </a:p>
          <a:p>
            <a:pPr marL="742950" lvl="1" indent="-285750">
              <a:buFont typeface="Arial" pitchFamily="34" charset="0"/>
              <a:buChar char="•"/>
            </a:pPr>
            <a:r>
              <a:rPr lang="en-US" dirty="0"/>
              <a:t>Household income must be between 100% and 400% of the federal poverty level.</a:t>
            </a:r>
          </a:p>
          <a:p>
            <a:pPr marL="742950" lvl="1" indent="-285750">
              <a:buFont typeface="Arial" pitchFamily="34" charset="0"/>
              <a:buChar char="•"/>
            </a:pPr>
            <a:r>
              <a:rPr lang="en-US" dirty="0"/>
              <a:t>Individuals who have access to employer-provided health care are not eligible for tax credits unless the employer plan is unaffordable or does not provide minimum value.</a:t>
            </a:r>
          </a:p>
          <a:p>
            <a:pPr marL="742950" lvl="1" indent="-285750">
              <a:buFont typeface="Arial" pitchFamily="34" charset="0"/>
              <a:buChar char="•"/>
            </a:pPr>
            <a:r>
              <a:rPr lang="en-US" dirty="0"/>
              <a:t>An employer plan is not considered affordable if the employee’s share of the premium (for employee only coverage) exceeds 9.5% of household income.</a:t>
            </a:r>
          </a:p>
          <a:p>
            <a:pPr marL="742950" lvl="1" indent="-285750">
              <a:buFont typeface="Arial" pitchFamily="34" charset="0"/>
              <a:buChar char="•"/>
            </a:pPr>
            <a:r>
              <a:rPr lang="en-US" dirty="0"/>
              <a:t>An employer plan provides minimum value if the plan pays at least 60% of covered expenses.</a:t>
            </a:r>
          </a:p>
          <a:p>
            <a:pPr marL="285750" lvl="0" indent="-285750">
              <a:buFont typeface="Arial" pitchFamily="34" charset="0"/>
              <a:buChar char="•"/>
            </a:pPr>
            <a:r>
              <a:rPr lang="en-US" dirty="0"/>
              <a:t>Subsidies to help offset out-of-pocket expenses may also be available for coverage purchased through a Federal or State Health Insurance Marketplace.</a:t>
            </a:r>
          </a:p>
          <a:p>
            <a:pPr marL="285750" lvl="0" indent="-285750">
              <a:buFont typeface="Arial" pitchFamily="34" charset="0"/>
              <a:buChar char="•"/>
            </a:pPr>
            <a:r>
              <a:rPr lang="en-US" dirty="0" smtClean="0"/>
              <a:t>Small </a:t>
            </a:r>
            <a:r>
              <a:rPr lang="en-US" dirty="0"/>
              <a:t>employers can access Small Business Health Options Program (SHOP) exchanges to provide employer-sponsored coverage</a:t>
            </a:r>
            <a:r>
              <a:rPr lang="en-US" dirty="0" smtClean="0"/>
              <a:t>.</a:t>
            </a:r>
          </a:p>
          <a:p>
            <a:pPr marL="285750" lvl="0" indent="-285750">
              <a:buFont typeface="Arial" pitchFamily="34" charset="0"/>
              <a:buChar char="•"/>
            </a:pPr>
            <a:r>
              <a:rPr lang="en-US" dirty="0" smtClean="0"/>
              <a:t>States may allow large employers to become eligible for SHOP in 2017.</a:t>
            </a:r>
            <a:endParaRPr lang="en-US" dirty="0"/>
          </a:p>
          <a:p>
            <a:pPr marL="1001712" lvl="5"/>
            <a:endParaRPr lang="en-US" sz="2400" dirty="0">
              <a:latin typeface="Arial" pitchFamily="34" charset="0"/>
              <a:cs typeface="Arial" pitchFamily="34" charset="0"/>
            </a:endParaRPr>
          </a:p>
        </p:txBody>
      </p:sp>
      <p:sp>
        <p:nvSpPr>
          <p:cNvPr id="7" name="Text Placeholder 5"/>
          <p:cNvSpPr txBox="1">
            <a:spLocks/>
          </p:cNvSpPr>
          <p:nvPr/>
        </p:nvSpPr>
        <p:spPr bwMode="auto">
          <a:xfrm>
            <a:off x="638175" y="666750"/>
            <a:ext cx="82391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000" dirty="0" smtClean="0">
                <a:latin typeface="Arial" pitchFamily="34" charset="0"/>
              </a:rPr>
              <a:t>Who can use the Federal or State Health Insurance Marketplace?</a:t>
            </a:r>
          </a:p>
        </p:txBody>
      </p:sp>
    </p:spTree>
    <p:extLst>
      <p:ext uri="{BB962C8B-B14F-4D97-AF65-F5344CB8AC3E}">
        <p14:creationId xmlns:p14="http://schemas.microsoft.com/office/powerpoint/2010/main" val="13012206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762000" y="1447800"/>
            <a:ext cx="6019800" cy="914400"/>
          </a:xfrm>
          <a:prstGeom prst="rect">
            <a:avLst/>
          </a:prstGeom>
          <a:solidFill>
            <a:schemeClr val="accent1">
              <a:lumMod val="40000"/>
              <a:lumOff val="60000"/>
            </a:schemeClr>
          </a:solidFill>
          <a:ln>
            <a:noFill/>
          </a:ln>
        </p:spPr>
        <p:txBody>
          <a:bodyPr/>
          <a:lstStyle/>
          <a:p>
            <a:pPr>
              <a:defRPr/>
            </a:pPr>
            <a:endParaRPr lang="en-US" sz="4200">
              <a:solidFill>
                <a:schemeClr val="accent1"/>
              </a:solidFill>
              <a:latin typeface="GillSans" charset="0"/>
              <a:ea typeface="ヒラギノ角ゴ ProN W3" charset="0"/>
              <a:sym typeface="GillSans" charset="0"/>
            </a:endParaRPr>
          </a:p>
        </p:txBody>
      </p:sp>
      <p:sp>
        <p:nvSpPr>
          <p:cNvPr id="26630" name="TextBox 2"/>
          <p:cNvSpPr txBox="1">
            <a:spLocks noChangeArrowheads="1"/>
          </p:cNvSpPr>
          <p:nvPr/>
        </p:nvSpPr>
        <p:spPr bwMode="auto">
          <a:xfrm>
            <a:off x="914400" y="1600200"/>
            <a:ext cx="54610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algn="l" eaLnBrk="1" hangingPunct="1">
              <a:lnSpc>
                <a:spcPct val="120000"/>
              </a:lnSpc>
              <a:spcAft>
                <a:spcPts val="600"/>
              </a:spcAft>
            </a:pPr>
            <a:r>
              <a:rPr lang="en-US" sz="1600" b="1" dirty="0">
                <a:solidFill>
                  <a:srgbClr val="FFFFFF"/>
                </a:solidFill>
                <a:latin typeface="Arial" pitchFamily="34" charset="0"/>
                <a:cs typeface="Arial" pitchFamily="34" charset="0"/>
              </a:rPr>
              <a:t>Bronze: plan pays 60% of </a:t>
            </a:r>
            <a:r>
              <a:rPr lang="en-US" sz="1600" b="1" dirty="0" smtClean="0">
                <a:solidFill>
                  <a:srgbClr val="FFFFFF"/>
                </a:solidFill>
                <a:latin typeface="Arial" pitchFamily="34" charset="0"/>
                <a:cs typeface="Arial" pitchFamily="34" charset="0"/>
              </a:rPr>
              <a:t>“essential health 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13" name="Rectangle 1"/>
          <p:cNvSpPr>
            <a:spLocks noChangeArrowheads="1"/>
          </p:cNvSpPr>
          <p:nvPr/>
        </p:nvSpPr>
        <p:spPr bwMode="auto">
          <a:xfrm>
            <a:off x="762000" y="2438400"/>
            <a:ext cx="6019800" cy="914400"/>
          </a:xfrm>
          <a:prstGeom prst="rect">
            <a:avLst/>
          </a:prstGeom>
          <a:solidFill>
            <a:schemeClr val="accent1">
              <a:lumMod val="60000"/>
              <a:lumOff val="40000"/>
            </a:schemeClr>
          </a:solidFill>
          <a:ln>
            <a:noFill/>
          </a:ln>
        </p:spPr>
        <p:txBody>
          <a:bodyPr/>
          <a:lstStyle/>
          <a:p>
            <a:pPr>
              <a:defRPr/>
            </a:pPr>
            <a:endParaRPr lang="en-US" sz="4200">
              <a:solidFill>
                <a:schemeClr val="accent1"/>
              </a:solidFill>
              <a:latin typeface="GillSans" charset="0"/>
              <a:ea typeface="ヒラギノ角ゴ ProN W3" charset="0"/>
              <a:sym typeface="GillSans" charset="0"/>
            </a:endParaRPr>
          </a:p>
        </p:txBody>
      </p:sp>
      <p:sp>
        <p:nvSpPr>
          <p:cNvPr id="26632" name="TextBox 2"/>
          <p:cNvSpPr txBox="1">
            <a:spLocks noChangeArrowheads="1"/>
          </p:cNvSpPr>
          <p:nvPr/>
        </p:nvSpPr>
        <p:spPr bwMode="auto">
          <a:xfrm>
            <a:off x="914400" y="2590800"/>
            <a:ext cx="60198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eaLnBrk="1" hangingPunct="1">
              <a:lnSpc>
                <a:spcPct val="120000"/>
              </a:lnSpc>
              <a:spcAft>
                <a:spcPts val="600"/>
              </a:spcAft>
            </a:pPr>
            <a:r>
              <a:rPr lang="en-US" sz="1600" b="1" dirty="0">
                <a:solidFill>
                  <a:srgbClr val="FFFFFF"/>
                </a:solidFill>
                <a:latin typeface="Arial" pitchFamily="34" charset="0"/>
                <a:cs typeface="Arial" pitchFamily="34" charset="0"/>
              </a:rPr>
              <a:t>Silver: plan pays 70% of </a:t>
            </a:r>
            <a:r>
              <a:rPr lang="en-US" sz="1600" b="1" dirty="0" smtClean="0">
                <a:solidFill>
                  <a:srgbClr val="FFFFFF"/>
                </a:solidFill>
                <a:latin typeface="Arial" pitchFamily="34" charset="0"/>
                <a:cs typeface="Arial" pitchFamily="34" charset="0"/>
              </a:rPr>
              <a:t>“essential </a:t>
            </a:r>
            <a:r>
              <a:rPr lang="en-US" sz="1600" b="1" dirty="0">
                <a:solidFill>
                  <a:srgbClr val="FFFFFF"/>
                </a:solidFill>
                <a:latin typeface="Arial" pitchFamily="34" charset="0"/>
                <a:cs typeface="Arial" pitchFamily="34" charset="0"/>
              </a:rPr>
              <a:t>health </a:t>
            </a:r>
            <a:r>
              <a:rPr lang="en-US" sz="1600" b="1" dirty="0" smtClean="0">
                <a:solidFill>
                  <a:srgbClr val="FFFFFF"/>
                </a:solidFill>
                <a:latin typeface="Arial" pitchFamily="34" charset="0"/>
                <a:cs typeface="Arial" pitchFamily="34" charset="0"/>
              </a:rPr>
              <a:t>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26633" name="Rectangle 1"/>
          <p:cNvSpPr>
            <a:spLocks noChangeArrowheads="1"/>
          </p:cNvSpPr>
          <p:nvPr/>
        </p:nvSpPr>
        <p:spPr bwMode="auto">
          <a:xfrm>
            <a:off x="762000" y="3429000"/>
            <a:ext cx="6019800" cy="914400"/>
          </a:xfrm>
          <a:prstGeom prst="rect">
            <a:avLst/>
          </a:prstGeom>
          <a:solidFill>
            <a:srgbClr val="008A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4200">
              <a:solidFill>
                <a:schemeClr val="accent1"/>
              </a:solidFill>
            </a:endParaRPr>
          </a:p>
        </p:txBody>
      </p:sp>
      <p:sp>
        <p:nvSpPr>
          <p:cNvPr id="26634" name="TextBox 2"/>
          <p:cNvSpPr txBox="1">
            <a:spLocks noChangeArrowheads="1"/>
          </p:cNvSpPr>
          <p:nvPr/>
        </p:nvSpPr>
        <p:spPr bwMode="auto">
          <a:xfrm>
            <a:off x="914400" y="3505200"/>
            <a:ext cx="51054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eaLnBrk="1" hangingPunct="1">
              <a:lnSpc>
                <a:spcPct val="120000"/>
              </a:lnSpc>
              <a:spcAft>
                <a:spcPts val="600"/>
              </a:spcAft>
            </a:pPr>
            <a:r>
              <a:rPr lang="en-US" sz="1600" b="1" dirty="0">
                <a:solidFill>
                  <a:srgbClr val="FFFFFF"/>
                </a:solidFill>
                <a:latin typeface="Arial" pitchFamily="34" charset="0"/>
                <a:cs typeface="Arial" pitchFamily="34" charset="0"/>
              </a:rPr>
              <a:t>Gold: plan pays 80% </a:t>
            </a:r>
            <a:r>
              <a:rPr lang="en-US" sz="1600" b="1" dirty="0" smtClean="0">
                <a:solidFill>
                  <a:srgbClr val="FFFFFF"/>
                </a:solidFill>
                <a:latin typeface="Arial" pitchFamily="34" charset="0"/>
                <a:cs typeface="Arial" pitchFamily="34" charset="0"/>
              </a:rPr>
              <a:t>of “essential </a:t>
            </a:r>
            <a:r>
              <a:rPr lang="en-US" sz="1600" b="1" dirty="0">
                <a:solidFill>
                  <a:srgbClr val="FFFFFF"/>
                </a:solidFill>
                <a:latin typeface="Arial" pitchFamily="34" charset="0"/>
                <a:cs typeface="Arial" pitchFamily="34" charset="0"/>
              </a:rPr>
              <a:t>health </a:t>
            </a:r>
            <a:r>
              <a:rPr lang="en-US" sz="1600" b="1" dirty="0" smtClean="0">
                <a:solidFill>
                  <a:srgbClr val="FFFFFF"/>
                </a:solidFill>
                <a:latin typeface="Arial" pitchFamily="34" charset="0"/>
                <a:cs typeface="Arial" pitchFamily="34" charset="0"/>
              </a:rPr>
              <a:t>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17" name="Rectangle 1"/>
          <p:cNvSpPr>
            <a:spLocks noChangeArrowheads="1"/>
          </p:cNvSpPr>
          <p:nvPr/>
        </p:nvSpPr>
        <p:spPr bwMode="auto">
          <a:xfrm>
            <a:off x="762000" y="4419600"/>
            <a:ext cx="6019800" cy="914400"/>
          </a:xfrm>
          <a:prstGeom prst="rect">
            <a:avLst/>
          </a:prstGeom>
          <a:solidFill>
            <a:schemeClr val="accent1">
              <a:lumMod val="75000"/>
            </a:schemeClr>
          </a:solidFill>
          <a:ln>
            <a:noFill/>
          </a:ln>
        </p:spPr>
        <p:txBody>
          <a:bodyPr/>
          <a:lstStyle/>
          <a:p>
            <a:pPr>
              <a:defRPr/>
            </a:pPr>
            <a:endParaRPr lang="en-US" sz="4200">
              <a:solidFill>
                <a:schemeClr val="accent1"/>
              </a:solidFill>
              <a:latin typeface="GillSans" charset="0"/>
              <a:ea typeface="ヒラギノ角ゴ ProN W3" charset="0"/>
              <a:sym typeface="GillSans" charset="0"/>
            </a:endParaRPr>
          </a:p>
        </p:txBody>
      </p:sp>
      <p:sp>
        <p:nvSpPr>
          <p:cNvPr id="26636" name="TextBox 2"/>
          <p:cNvSpPr txBox="1">
            <a:spLocks noChangeArrowheads="1"/>
          </p:cNvSpPr>
          <p:nvPr/>
        </p:nvSpPr>
        <p:spPr bwMode="auto">
          <a:xfrm>
            <a:off x="914400" y="4419600"/>
            <a:ext cx="56388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eaLnBrk="1" hangingPunct="1">
              <a:lnSpc>
                <a:spcPct val="120000"/>
              </a:lnSpc>
              <a:spcAft>
                <a:spcPts val="600"/>
              </a:spcAft>
            </a:pPr>
            <a:r>
              <a:rPr lang="en-US" sz="1600" b="1" dirty="0" smtClean="0">
                <a:solidFill>
                  <a:srgbClr val="FFFFFF"/>
                </a:solidFill>
                <a:latin typeface="Arial" pitchFamily="34" charset="0"/>
                <a:cs typeface="Arial" pitchFamily="34" charset="0"/>
              </a:rPr>
              <a:t>Platinum: </a:t>
            </a:r>
            <a:r>
              <a:rPr lang="en-US" sz="1600" b="1" dirty="0">
                <a:solidFill>
                  <a:srgbClr val="FFFFFF"/>
                </a:solidFill>
                <a:latin typeface="Arial" pitchFamily="34" charset="0"/>
                <a:cs typeface="Arial" pitchFamily="34" charset="0"/>
              </a:rPr>
              <a:t>plan pays 90% of </a:t>
            </a:r>
            <a:r>
              <a:rPr lang="en-US" sz="1600" b="1" dirty="0" smtClean="0">
                <a:solidFill>
                  <a:srgbClr val="FFFFFF"/>
                </a:solidFill>
                <a:latin typeface="Arial" pitchFamily="34" charset="0"/>
                <a:cs typeface="Arial" pitchFamily="34" charset="0"/>
              </a:rPr>
              <a:t>“essential </a:t>
            </a:r>
            <a:r>
              <a:rPr lang="en-US" sz="1600" b="1" dirty="0">
                <a:solidFill>
                  <a:srgbClr val="FFFFFF"/>
                </a:solidFill>
                <a:latin typeface="Arial" pitchFamily="34" charset="0"/>
                <a:cs typeface="Arial" pitchFamily="34" charset="0"/>
              </a:rPr>
              <a:t>health </a:t>
            </a:r>
            <a:r>
              <a:rPr lang="en-US" sz="1600" b="1" dirty="0" smtClean="0">
                <a:solidFill>
                  <a:srgbClr val="FFFFFF"/>
                </a:solidFill>
                <a:latin typeface="Arial" pitchFamily="34" charset="0"/>
                <a:cs typeface="Arial" pitchFamily="34" charset="0"/>
              </a:rPr>
              <a:t>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26637" name="Left Arrow 1"/>
          <p:cNvSpPr>
            <a:spLocks noChangeArrowheads="1"/>
          </p:cNvSpPr>
          <p:nvPr/>
        </p:nvSpPr>
        <p:spPr bwMode="auto">
          <a:xfrm>
            <a:off x="6934200" y="2667000"/>
            <a:ext cx="762000" cy="381000"/>
          </a:xfrm>
          <a:prstGeom prst="leftArrow">
            <a:avLst>
              <a:gd name="adj1" fmla="val 50000"/>
              <a:gd name="adj2" fmla="val 50000"/>
            </a:avLst>
          </a:prstGeom>
          <a:solidFill>
            <a:schemeClr val="accent1"/>
          </a:solidFill>
          <a:ln>
            <a:noFill/>
          </a:ln>
          <a:extLst>
            <a:ext uri="{91240B29-F687-4F45-9708-019B960494DF}">
              <a14:hiddenLine xmlns:a14="http://schemas.microsoft.com/office/drawing/2010/main" w="25400">
                <a:solidFill>
                  <a:srgbClr val="000000"/>
                </a:solidFill>
                <a:round/>
                <a:headEnd/>
                <a:tailEnd/>
              </a14:hiddenLine>
            </a:ext>
          </a:extLst>
        </p:spPr>
        <p:txBody>
          <a:bodyPr/>
          <a:lstStyle/>
          <a:p>
            <a:endParaRPr lang="en-US" sz="4200" dirty="0"/>
          </a:p>
        </p:txBody>
      </p:sp>
      <p:sp>
        <p:nvSpPr>
          <p:cNvPr id="14" name="Text Placeholder 5"/>
          <p:cNvSpPr txBox="1">
            <a:spLocks/>
          </p:cNvSpPr>
          <p:nvPr/>
        </p:nvSpPr>
        <p:spPr bwMode="auto">
          <a:xfrm>
            <a:off x="638175" y="666750"/>
            <a:ext cx="79597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The Health Insurance Marketplace will offer 4 coverage levels</a:t>
            </a:r>
          </a:p>
        </p:txBody>
      </p:sp>
      <p:sp>
        <p:nvSpPr>
          <p:cNvPr id="3" name="TextBox 2"/>
          <p:cNvSpPr txBox="1"/>
          <p:nvPr/>
        </p:nvSpPr>
        <p:spPr>
          <a:xfrm>
            <a:off x="7696200" y="2678668"/>
            <a:ext cx="1245854" cy="369332"/>
          </a:xfrm>
          <a:prstGeom prst="rect">
            <a:avLst/>
          </a:prstGeom>
          <a:noFill/>
        </p:spPr>
        <p:txBody>
          <a:bodyPr wrap="none" rtlCol="0">
            <a:spAutoFit/>
          </a:bodyPr>
          <a:lstStyle/>
          <a:p>
            <a:r>
              <a:rPr lang="en-US" dirty="0" smtClean="0"/>
              <a:t>Benchmark</a:t>
            </a:r>
            <a:endParaRPr lang="en-US" dirty="0"/>
          </a:p>
        </p:txBody>
      </p:sp>
      <p:sp>
        <p:nvSpPr>
          <p:cNvPr id="18" name="Title 1"/>
          <p:cNvSpPr txBox="1">
            <a:spLocks/>
          </p:cNvSpPr>
          <p:nvPr/>
        </p:nvSpPr>
        <p:spPr>
          <a:xfrm>
            <a:off x="736600" y="5334000"/>
            <a:ext cx="6883400" cy="16891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kern="1200">
                <a:solidFill>
                  <a:srgbClr val="1A8FBE"/>
                </a:solidFill>
                <a:latin typeface="Arial"/>
                <a:ea typeface="+mj-ea"/>
                <a:cs typeface="+mj-cs"/>
              </a:defRPr>
            </a:lvl1pPr>
          </a:lstStyle>
          <a:p>
            <a:r>
              <a:rPr lang="en-US" sz="2000" dirty="0" smtClean="0">
                <a:solidFill>
                  <a:schemeClr val="tx1"/>
                </a:solidFill>
                <a:latin typeface="+mn-lt"/>
              </a:rPr>
              <a:t>Low income consumers may be eligible for subsidies to assist with premium expenses and out-of-pocket expenses. </a:t>
            </a:r>
            <a:endParaRPr lang="en-US" sz="2000" dirty="0">
              <a:solidFill>
                <a:schemeClr val="tx1"/>
              </a:solidFill>
              <a:latin typeface="+mn-lt"/>
            </a:endParaRPr>
          </a:p>
        </p:txBody>
      </p:sp>
    </p:spTree>
    <p:extLst>
      <p:ext uri="{BB962C8B-B14F-4D97-AF65-F5344CB8AC3E}">
        <p14:creationId xmlns:p14="http://schemas.microsoft.com/office/powerpoint/2010/main" val="97155537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1400" dirty="0" smtClean="0">
                <a:latin typeface="Arial" pitchFamily="34" charset="0"/>
              </a:rPr>
              <a:t>Plans in the individual and small group markets must include “Essential Health Benefits”</a:t>
            </a:r>
          </a:p>
        </p:txBody>
      </p:sp>
      <p:sp>
        <p:nvSpPr>
          <p:cNvPr id="3" name="TextBox 2"/>
          <p:cNvSpPr txBox="1"/>
          <p:nvPr/>
        </p:nvSpPr>
        <p:spPr>
          <a:xfrm>
            <a:off x="638175" y="1219199"/>
            <a:ext cx="7921625" cy="5078313"/>
          </a:xfrm>
          <a:prstGeom prst="rect">
            <a:avLst/>
          </a:prstGeom>
          <a:noFill/>
        </p:spPr>
        <p:txBody>
          <a:bodyPr wrap="square" rtlCol="0">
            <a:spAutoFit/>
          </a:bodyPr>
          <a:lstStyle/>
          <a:p>
            <a:pPr fontAlgn="base"/>
            <a:r>
              <a:rPr lang="en-US" sz="2000" dirty="0"/>
              <a:t>The specific terms of coverage will vary based on the particular plan that is purchased. </a:t>
            </a:r>
            <a:r>
              <a:rPr lang="en-US" sz="2000" dirty="0" smtClean="0"/>
              <a:t>However</a:t>
            </a:r>
            <a:r>
              <a:rPr lang="en-US" sz="2000" dirty="0"/>
              <a:t>, all coverage purchased through a State or Federal Health Insurance Marketplace is required at a minimum to cover the following types of services:  </a:t>
            </a:r>
          </a:p>
          <a:p>
            <a:pPr lvl="0" fontAlgn="base"/>
            <a:endParaRPr lang="en-US" sz="2400" dirty="0"/>
          </a:p>
          <a:p>
            <a:pPr marL="285750" lvl="0" indent="-285750" fontAlgn="base">
              <a:buFont typeface="Arial" pitchFamily="34" charset="0"/>
              <a:buChar char="•"/>
            </a:pPr>
            <a:r>
              <a:rPr lang="en-US" sz="2000" dirty="0" smtClean="0"/>
              <a:t>Ambulatory </a:t>
            </a:r>
            <a:r>
              <a:rPr lang="en-US" sz="2000" dirty="0"/>
              <a:t>patient services</a:t>
            </a:r>
          </a:p>
          <a:p>
            <a:pPr marL="285750" lvl="0" indent="-285750" fontAlgn="base">
              <a:buFont typeface="Arial" pitchFamily="34" charset="0"/>
              <a:buChar char="•"/>
            </a:pPr>
            <a:r>
              <a:rPr lang="en-US" sz="2000" dirty="0"/>
              <a:t>Emergency services</a:t>
            </a:r>
          </a:p>
          <a:p>
            <a:pPr marL="285750" lvl="0" indent="-285750" fontAlgn="base">
              <a:buFont typeface="Arial" pitchFamily="34" charset="0"/>
              <a:buChar char="•"/>
            </a:pPr>
            <a:r>
              <a:rPr lang="en-US" sz="2000" dirty="0"/>
              <a:t>Hospitalization</a:t>
            </a:r>
          </a:p>
          <a:p>
            <a:pPr marL="285750" lvl="0" indent="-285750" fontAlgn="base">
              <a:buFont typeface="Arial" pitchFamily="34" charset="0"/>
              <a:buChar char="•"/>
            </a:pPr>
            <a:r>
              <a:rPr lang="en-US" sz="2000" dirty="0"/>
              <a:t>Maternity and newborn care</a:t>
            </a:r>
          </a:p>
          <a:p>
            <a:pPr marL="285750" lvl="0" indent="-285750" fontAlgn="base">
              <a:buFont typeface="Arial" pitchFamily="34" charset="0"/>
              <a:buChar char="•"/>
            </a:pPr>
            <a:r>
              <a:rPr lang="en-US" sz="2000" dirty="0"/>
              <a:t>Mental health and substance abuse disorder services, including </a:t>
            </a:r>
            <a:r>
              <a:rPr lang="en-US" sz="2000" dirty="0" smtClean="0"/>
              <a:t>behavioral </a:t>
            </a:r>
            <a:r>
              <a:rPr lang="en-US" sz="2000" dirty="0"/>
              <a:t>health treatment</a:t>
            </a:r>
          </a:p>
          <a:p>
            <a:pPr marL="285750" lvl="0" indent="-285750" fontAlgn="base">
              <a:buFont typeface="Arial" pitchFamily="34" charset="0"/>
              <a:buChar char="•"/>
            </a:pPr>
            <a:r>
              <a:rPr lang="en-US" sz="2000" dirty="0"/>
              <a:t>Prescription drugs</a:t>
            </a:r>
          </a:p>
          <a:p>
            <a:pPr marL="285750" lvl="0" indent="-285750" fontAlgn="base">
              <a:buFont typeface="Arial" pitchFamily="34" charset="0"/>
              <a:buChar char="•"/>
            </a:pPr>
            <a:r>
              <a:rPr lang="en-US" sz="2000" dirty="0"/>
              <a:t>Rehabilitative and </a:t>
            </a:r>
            <a:r>
              <a:rPr lang="en-US" sz="2000" dirty="0" err="1"/>
              <a:t>habilitative</a:t>
            </a:r>
            <a:r>
              <a:rPr lang="en-US" sz="2000" dirty="0"/>
              <a:t> services and devices</a:t>
            </a:r>
          </a:p>
          <a:p>
            <a:pPr marL="285750" lvl="0" indent="-285750" fontAlgn="base">
              <a:buFont typeface="Arial" pitchFamily="34" charset="0"/>
              <a:buChar char="•"/>
            </a:pPr>
            <a:r>
              <a:rPr lang="en-US" sz="2000" dirty="0"/>
              <a:t>Laboratory services</a:t>
            </a:r>
          </a:p>
          <a:p>
            <a:pPr marL="285750" lvl="0" indent="-285750" fontAlgn="base">
              <a:buFont typeface="Arial" pitchFamily="34" charset="0"/>
              <a:buChar char="•"/>
            </a:pPr>
            <a:r>
              <a:rPr lang="en-US" sz="2000" dirty="0"/>
              <a:t>Preventive and wellness services and chronic disease management</a:t>
            </a:r>
          </a:p>
          <a:p>
            <a:pPr marL="285750" indent="-285750">
              <a:buFont typeface="Arial" pitchFamily="34" charset="0"/>
              <a:buChar char="•"/>
            </a:pPr>
            <a:r>
              <a:rPr lang="en-US" sz="2000" dirty="0"/>
              <a:t>Pediatric services, including oral and vision care</a:t>
            </a:r>
          </a:p>
        </p:txBody>
      </p:sp>
    </p:spTree>
    <p:extLst>
      <p:ext uri="{BB962C8B-B14F-4D97-AF65-F5344CB8AC3E}">
        <p14:creationId xmlns:p14="http://schemas.microsoft.com/office/powerpoint/2010/main" val="3813129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Plans must provide “Preventive Care” at no cost</a:t>
            </a:r>
          </a:p>
        </p:txBody>
      </p:sp>
      <p:sp>
        <p:nvSpPr>
          <p:cNvPr id="9" name="TextBox 8"/>
          <p:cNvSpPr txBox="1"/>
          <p:nvPr/>
        </p:nvSpPr>
        <p:spPr>
          <a:xfrm>
            <a:off x="638175" y="1358900"/>
            <a:ext cx="7820025" cy="4708981"/>
          </a:xfrm>
          <a:prstGeom prst="rect">
            <a:avLst/>
          </a:prstGeom>
          <a:noFill/>
        </p:spPr>
        <p:txBody>
          <a:bodyPr wrap="square" rtlCol="0">
            <a:spAutoFit/>
          </a:bodyPr>
          <a:lstStyle/>
          <a:p>
            <a:r>
              <a:rPr lang="en-US" sz="2000" dirty="0" smtClean="0"/>
              <a:t>Specific details may vary by plan, but in general, you </a:t>
            </a:r>
            <a:r>
              <a:rPr lang="en-US" sz="2000" dirty="0"/>
              <a:t>will not have to pay a </a:t>
            </a:r>
            <a:r>
              <a:rPr lang="en-US" sz="2000" dirty="0">
                <a:hlinkClick r:id="rId3"/>
              </a:rPr>
              <a:t>copayment</a:t>
            </a:r>
            <a:r>
              <a:rPr lang="en-US" sz="2000" dirty="0"/>
              <a:t>, </a:t>
            </a:r>
            <a:r>
              <a:rPr lang="en-US" sz="2000" dirty="0">
                <a:hlinkClick r:id="rId4"/>
              </a:rPr>
              <a:t>co-insurance</a:t>
            </a:r>
            <a:r>
              <a:rPr lang="en-US" sz="2000" dirty="0"/>
              <a:t>, or </a:t>
            </a:r>
            <a:r>
              <a:rPr lang="en-US" sz="2000" dirty="0">
                <a:hlinkClick r:id="rId5"/>
              </a:rPr>
              <a:t>deductible</a:t>
            </a:r>
            <a:r>
              <a:rPr lang="en-US" sz="2000" dirty="0"/>
              <a:t> to receive certain preventive health </a:t>
            </a:r>
            <a:r>
              <a:rPr lang="en-US" sz="2000" dirty="0" smtClean="0"/>
              <a:t>care, such as:</a:t>
            </a:r>
          </a:p>
          <a:p>
            <a:endParaRPr lang="en-US" sz="2000" dirty="0" smtClean="0"/>
          </a:p>
          <a:p>
            <a:pPr marL="742950" lvl="1" indent="-285750">
              <a:buFont typeface="Arial" pitchFamily="34" charset="0"/>
              <a:buChar char="•"/>
            </a:pPr>
            <a:r>
              <a:rPr lang="en-US" sz="2000" dirty="0" smtClean="0"/>
              <a:t>Blood </a:t>
            </a:r>
            <a:r>
              <a:rPr lang="en-US" sz="2000" dirty="0"/>
              <a:t>pressure, </a:t>
            </a:r>
            <a:r>
              <a:rPr lang="en-US" sz="2000" dirty="0" smtClean="0"/>
              <a:t>diabetes (Type 2), </a:t>
            </a:r>
            <a:r>
              <a:rPr lang="en-US" sz="2000" dirty="0"/>
              <a:t>and cholesterol tests </a:t>
            </a:r>
            <a:endParaRPr lang="en-US" sz="2000" dirty="0" smtClean="0"/>
          </a:p>
          <a:p>
            <a:pPr marL="742950" lvl="1" indent="-285750">
              <a:buFont typeface="Arial" pitchFamily="34" charset="0"/>
              <a:buChar char="•"/>
            </a:pPr>
            <a:r>
              <a:rPr lang="en-US" sz="2000" dirty="0" smtClean="0"/>
              <a:t>Many </a:t>
            </a:r>
            <a:r>
              <a:rPr lang="en-US" sz="2000" dirty="0"/>
              <a:t>cancer screenings, including mammograms and colonoscopies </a:t>
            </a:r>
            <a:endParaRPr lang="en-US" sz="2000" dirty="0" smtClean="0"/>
          </a:p>
          <a:p>
            <a:pPr marL="742950" lvl="1" indent="-285750">
              <a:buFont typeface="Arial" pitchFamily="34" charset="0"/>
              <a:buChar char="•"/>
            </a:pPr>
            <a:r>
              <a:rPr lang="en-US" sz="2000" dirty="0" smtClean="0"/>
              <a:t>Counseling </a:t>
            </a:r>
            <a:r>
              <a:rPr lang="en-US" sz="2000" dirty="0"/>
              <a:t>on such topics as quitting smoking, losing weight, eating healthfully, </a:t>
            </a:r>
            <a:r>
              <a:rPr lang="en-US" sz="2000" dirty="0" smtClean="0"/>
              <a:t>treating </a:t>
            </a:r>
            <a:r>
              <a:rPr lang="en-US" sz="2000" dirty="0"/>
              <a:t>depression and reducing </a:t>
            </a:r>
            <a:r>
              <a:rPr lang="en-US" sz="2000" dirty="0" smtClean="0"/>
              <a:t>alcohol use </a:t>
            </a:r>
          </a:p>
          <a:p>
            <a:pPr marL="742950" lvl="1" indent="-285750">
              <a:buFont typeface="Arial" pitchFamily="34" charset="0"/>
              <a:buChar char="•"/>
            </a:pPr>
            <a:r>
              <a:rPr lang="en-US" sz="2000" dirty="0" smtClean="0"/>
              <a:t>Regular </a:t>
            </a:r>
            <a:r>
              <a:rPr lang="en-US" sz="2000" dirty="0"/>
              <a:t>well-baby and well-child visits, from birth to age 21 </a:t>
            </a:r>
            <a:endParaRPr lang="en-US" sz="2000" dirty="0" smtClean="0"/>
          </a:p>
          <a:p>
            <a:pPr marL="742950" lvl="1" indent="-285750">
              <a:buFont typeface="Arial" pitchFamily="34" charset="0"/>
              <a:buChar char="•"/>
            </a:pPr>
            <a:r>
              <a:rPr lang="en-US" sz="2000" dirty="0" smtClean="0"/>
              <a:t>Routine </a:t>
            </a:r>
            <a:r>
              <a:rPr lang="en-US" sz="2000" dirty="0"/>
              <a:t>vaccinations </a:t>
            </a:r>
            <a:r>
              <a:rPr lang="en-US" sz="2000" dirty="0" smtClean="0"/>
              <a:t>for children against </a:t>
            </a:r>
            <a:r>
              <a:rPr lang="en-US" sz="2000" dirty="0"/>
              <a:t>diseases such as measles, polio or meningitis </a:t>
            </a:r>
            <a:endParaRPr lang="en-US" sz="2000" dirty="0" smtClean="0"/>
          </a:p>
          <a:p>
            <a:pPr marL="742950" lvl="1" indent="-285750">
              <a:buFont typeface="Arial" pitchFamily="34" charset="0"/>
              <a:buChar char="•"/>
            </a:pPr>
            <a:r>
              <a:rPr lang="en-US" sz="2000" dirty="0" smtClean="0"/>
              <a:t>Counseling and screenings </a:t>
            </a:r>
            <a:r>
              <a:rPr lang="en-US" sz="2000" dirty="0"/>
              <a:t>to ensure healthy pregnancies </a:t>
            </a:r>
            <a:endParaRPr lang="en-US" sz="2000" dirty="0" smtClean="0"/>
          </a:p>
          <a:p>
            <a:pPr marL="742950" lvl="1" indent="-285750">
              <a:buFont typeface="Arial" pitchFamily="34" charset="0"/>
              <a:buChar char="•"/>
            </a:pPr>
            <a:r>
              <a:rPr lang="en-US" sz="2000" dirty="0" smtClean="0"/>
              <a:t>Women’s </a:t>
            </a:r>
            <a:r>
              <a:rPr lang="en-US" sz="2000" dirty="0"/>
              <a:t>wellness </a:t>
            </a:r>
            <a:r>
              <a:rPr lang="en-US" sz="2000" dirty="0" smtClean="0"/>
              <a:t>and pre-natal visits</a:t>
            </a:r>
          </a:p>
          <a:p>
            <a:pPr marL="742950" lvl="1" indent="-285750">
              <a:buFont typeface="Arial" pitchFamily="34" charset="0"/>
              <a:buChar char="•"/>
            </a:pPr>
            <a:r>
              <a:rPr lang="en-US" sz="2000" dirty="0" smtClean="0"/>
              <a:t>Flu </a:t>
            </a:r>
            <a:r>
              <a:rPr lang="en-US" sz="2000" dirty="0"/>
              <a:t>and pneumonia shots</a:t>
            </a:r>
          </a:p>
        </p:txBody>
      </p:sp>
    </p:spTree>
    <p:extLst>
      <p:ext uri="{BB962C8B-B14F-4D97-AF65-F5344CB8AC3E}">
        <p14:creationId xmlns:p14="http://schemas.microsoft.com/office/powerpoint/2010/main" val="3189818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Additional changes to health care plans … </a:t>
            </a:r>
          </a:p>
        </p:txBody>
      </p:sp>
      <p:sp>
        <p:nvSpPr>
          <p:cNvPr id="4" name="TextBox 3"/>
          <p:cNvSpPr txBox="1"/>
          <p:nvPr/>
        </p:nvSpPr>
        <p:spPr>
          <a:xfrm>
            <a:off x="638174" y="1241425"/>
            <a:ext cx="7426325" cy="2677656"/>
          </a:xfrm>
          <a:prstGeom prst="rect">
            <a:avLst/>
          </a:prstGeom>
          <a:noFill/>
        </p:spPr>
        <p:txBody>
          <a:bodyPr wrap="square" rtlCol="0">
            <a:spAutoFit/>
          </a:bodyPr>
          <a:lstStyle/>
          <a:p>
            <a:pPr marL="285750" indent="-285750">
              <a:buFont typeface="Arial" pitchFamily="34" charset="0"/>
              <a:buChar char="•"/>
            </a:pPr>
            <a:r>
              <a:rPr lang="en-US" sz="2400" dirty="0" smtClean="0"/>
              <a:t>Guaranteed Issue and Renewal</a:t>
            </a:r>
          </a:p>
          <a:p>
            <a:pPr marL="742950" lvl="1" indent="-285750">
              <a:buFont typeface="Arial" pitchFamily="34" charset="0"/>
              <a:buChar char="•"/>
            </a:pPr>
            <a:r>
              <a:rPr lang="en-US" sz="2400" dirty="0" smtClean="0"/>
              <a:t>Plans cannot deny coverage based on “pre-existing” conditions.</a:t>
            </a:r>
          </a:p>
          <a:p>
            <a:pPr marL="742950" lvl="1" indent="-285750">
              <a:buFont typeface="Arial" pitchFamily="34" charset="0"/>
              <a:buChar char="•"/>
            </a:pPr>
            <a:r>
              <a:rPr lang="en-US" sz="2400" dirty="0" smtClean="0"/>
              <a:t>Plans cannot exclude </a:t>
            </a:r>
            <a:r>
              <a:rPr lang="en-US" sz="2400" dirty="0"/>
              <a:t>“pre-existing” conditions.</a:t>
            </a:r>
            <a:endParaRPr lang="en-US" sz="2400" dirty="0" smtClean="0"/>
          </a:p>
          <a:p>
            <a:pPr marL="742950" lvl="1" indent="-285750">
              <a:buFont typeface="Arial" pitchFamily="34" charset="0"/>
              <a:buChar char="•"/>
            </a:pPr>
            <a:r>
              <a:rPr lang="en-US" sz="2400" dirty="0" smtClean="0"/>
              <a:t>Plans cannot charge a higher premium for “pre-existing” conditions.</a:t>
            </a:r>
          </a:p>
          <a:p>
            <a:pPr lvl="1"/>
            <a:endParaRPr lang="en-US" sz="2400" dirty="0"/>
          </a:p>
        </p:txBody>
      </p:sp>
    </p:spTree>
    <p:extLst>
      <p:ext uri="{BB962C8B-B14F-4D97-AF65-F5344CB8AC3E}">
        <p14:creationId xmlns:p14="http://schemas.microsoft.com/office/powerpoint/2010/main" val="71709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For us at </a:t>
            </a:r>
            <a:r>
              <a:rPr lang="en-US" sz="2400" dirty="0" smtClean="0">
                <a:solidFill>
                  <a:srgbClr val="FF0000"/>
                </a:solidFill>
                <a:latin typeface="Arial" pitchFamily="34" charset="0"/>
              </a:rPr>
              <a:t>&lt;insert company name&gt;, </a:t>
            </a:r>
            <a:r>
              <a:rPr lang="en-US" sz="2400" dirty="0" smtClean="0">
                <a:latin typeface="Arial" pitchFamily="34" charset="0"/>
              </a:rPr>
              <a:t>this means…</a:t>
            </a:r>
          </a:p>
        </p:txBody>
      </p:sp>
      <p:sp>
        <p:nvSpPr>
          <p:cNvPr id="5" name="TextBox 4"/>
          <p:cNvSpPr txBox="1"/>
          <p:nvPr/>
        </p:nvSpPr>
        <p:spPr>
          <a:xfrm>
            <a:off x="749300" y="1762125"/>
            <a:ext cx="7480300" cy="3785652"/>
          </a:xfrm>
          <a:prstGeom prst="rect">
            <a:avLst/>
          </a:prstGeom>
          <a:noFill/>
        </p:spPr>
        <p:txBody>
          <a:bodyPr wrap="square" rtlCol="0">
            <a:spAutoFit/>
          </a:bodyPr>
          <a:lstStyle/>
          <a:p>
            <a:pPr marL="342900" indent="-342900">
              <a:buFont typeface="Arial" pitchFamily="34" charset="0"/>
              <a:buChar char="•"/>
            </a:pPr>
            <a:r>
              <a:rPr lang="en-US" sz="2400" dirty="0" smtClean="0"/>
              <a:t>Our company </a:t>
            </a:r>
            <a:r>
              <a:rPr lang="en-US" sz="2400" b="1" dirty="0" smtClean="0"/>
              <a:t>will</a:t>
            </a:r>
            <a:r>
              <a:rPr lang="en-US" sz="2400" dirty="0" smtClean="0"/>
              <a:t> offer the following major medical benefits:</a:t>
            </a:r>
          </a:p>
          <a:p>
            <a:pPr marL="742950" lvl="1" indent="-285750">
              <a:buFont typeface="Arial" pitchFamily="34" charset="0"/>
              <a:buChar char="•"/>
            </a:pPr>
            <a:r>
              <a:rPr lang="en-US" sz="2400" dirty="0" smtClean="0">
                <a:solidFill>
                  <a:srgbClr val="FF0000"/>
                </a:solidFill>
              </a:rPr>
              <a:t>&lt;Insert benefit and vendor </a:t>
            </a:r>
            <a:r>
              <a:rPr lang="en-US" sz="2400" dirty="0">
                <a:solidFill>
                  <a:srgbClr val="FF0000"/>
                </a:solidFill>
              </a:rPr>
              <a:t>d</a:t>
            </a:r>
            <a:r>
              <a:rPr lang="en-US" sz="2400" dirty="0" smtClean="0">
                <a:solidFill>
                  <a:srgbClr val="FF0000"/>
                </a:solidFill>
              </a:rPr>
              <a:t>etails&gt;</a:t>
            </a:r>
          </a:p>
          <a:p>
            <a:pPr marL="742950" lvl="1" indent="-285750">
              <a:buFont typeface="Arial" pitchFamily="34" charset="0"/>
              <a:buChar char="•"/>
            </a:pPr>
            <a:r>
              <a:rPr lang="en-US" sz="2400" dirty="0" smtClean="0"/>
              <a:t>Open Enrollment begins: </a:t>
            </a:r>
            <a:r>
              <a:rPr lang="en-US" sz="2400" dirty="0" smtClean="0">
                <a:solidFill>
                  <a:srgbClr val="FF0000"/>
                </a:solidFill>
              </a:rPr>
              <a:t>&lt;Insert date&gt;</a:t>
            </a:r>
          </a:p>
          <a:p>
            <a:pPr marL="742950" lvl="1" indent="-285750">
              <a:buFont typeface="Arial" pitchFamily="34" charset="0"/>
              <a:buChar char="•"/>
            </a:pPr>
            <a:r>
              <a:rPr lang="en-US" sz="2400" dirty="0" smtClean="0"/>
              <a:t>Costs: </a:t>
            </a:r>
            <a:r>
              <a:rPr lang="en-US" sz="2400" dirty="0" smtClean="0">
                <a:solidFill>
                  <a:srgbClr val="FF0000"/>
                </a:solidFill>
              </a:rPr>
              <a:t>&lt;Insert cost details&gt;</a:t>
            </a:r>
          </a:p>
          <a:p>
            <a:pPr lvl="1"/>
            <a:endParaRPr lang="en-US" sz="2400" dirty="0" smtClean="0"/>
          </a:p>
          <a:p>
            <a:pPr marL="285750" indent="-285750">
              <a:buFont typeface="Arial" pitchFamily="34" charset="0"/>
              <a:buChar char="•"/>
            </a:pPr>
            <a:r>
              <a:rPr lang="en-US" sz="2400" dirty="0" smtClean="0"/>
              <a:t>Our company will offer the following voluntary benefits:</a:t>
            </a:r>
          </a:p>
          <a:p>
            <a:pPr marL="742950" lvl="1" indent="-285750">
              <a:buFont typeface="Arial" pitchFamily="34" charset="0"/>
              <a:buChar char="•"/>
            </a:pPr>
            <a:r>
              <a:rPr lang="en-US" sz="2400" dirty="0" smtClean="0">
                <a:solidFill>
                  <a:srgbClr val="FF0000"/>
                </a:solidFill>
              </a:rPr>
              <a:t>&lt;Insert benefit and vendor details&gt;</a:t>
            </a:r>
          </a:p>
          <a:p>
            <a:pPr marL="742950" lvl="1" indent="-285750">
              <a:buFont typeface="Arial" pitchFamily="34" charset="0"/>
              <a:buChar char="•"/>
            </a:pPr>
            <a:r>
              <a:rPr lang="en-US" sz="2400" dirty="0" smtClean="0"/>
              <a:t>Open </a:t>
            </a:r>
            <a:r>
              <a:rPr lang="en-US" sz="2400" dirty="0"/>
              <a:t>Enrollment begins: </a:t>
            </a:r>
            <a:r>
              <a:rPr lang="en-US" sz="2400" dirty="0">
                <a:solidFill>
                  <a:srgbClr val="FF0000"/>
                </a:solidFill>
              </a:rPr>
              <a:t>&lt;Insert date&gt;</a:t>
            </a:r>
          </a:p>
          <a:p>
            <a:pPr marL="742950" lvl="1" indent="-285750">
              <a:buFont typeface="Arial" pitchFamily="34" charset="0"/>
              <a:buChar char="•"/>
            </a:pPr>
            <a:r>
              <a:rPr lang="en-US" sz="2400" dirty="0"/>
              <a:t>Costs: </a:t>
            </a:r>
            <a:r>
              <a:rPr lang="en-US" sz="2400" dirty="0">
                <a:solidFill>
                  <a:srgbClr val="FF0000"/>
                </a:solidFill>
              </a:rPr>
              <a:t>&lt;Insert cost details&gt;</a:t>
            </a:r>
            <a:endParaRPr lang="en-US" sz="2400" dirty="0"/>
          </a:p>
        </p:txBody>
      </p:sp>
      <p:sp>
        <p:nvSpPr>
          <p:cNvPr id="7" name="TextBox 6"/>
          <p:cNvSpPr txBox="1"/>
          <p:nvPr/>
        </p:nvSpPr>
        <p:spPr>
          <a:xfrm>
            <a:off x="152399" y="1213882"/>
            <a:ext cx="5816601" cy="369332"/>
          </a:xfrm>
          <a:prstGeom prst="rect">
            <a:avLst/>
          </a:prstGeom>
          <a:solidFill>
            <a:srgbClr val="DDDDDD"/>
          </a:solidFill>
        </p:spPr>
        <p:txBody>
          <a:bodyPr wrap="square" rtlCol="0">
            <a:spAutoFit/>
          </a:bodyPr>
          <a:lstStyle/>
          <a:p>
            <a:r>
              <a:rPr lang="en-US" i="1" dirty="0" smtClean="0">
                <a:solidFill>
                  <a:srgbClr val="FF0000"/>
                </a:solidFill>
              </a:rPr>
              <a:t>Slide Option 1: Employer Offering Major Medical Benefits</a:t>
            </a:r>
            <a:endParaRPr lang="en-US" i="1" dirty="0">
              <a:solidFill>
                <a:srgbClr val="FF0000"/>
              </a:solidFill>
            </a:endParaRPr>
          </a:p>
        </p:txBody>
      </p:sp>
    </p:spTree>
    <p:extLst>
      <p:ext uri="{BB962C8B-B14F-4D97-AF65-F5344CB8AC3E}">
        <p14:creationId xmlns:p14="http://schemas.microsoft.com/office/powerpoint/2010/main" val="3108049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1009</Words>
  <Application>Microsoft Office PowerPoint</Application>
  <PresentationFormat>On-screen Show (4:3)</PresentationFormat>
  <Paragraphs>106</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What You Need To Know About Health Care Reform</vt:lpstr>
      <vt:lpstr>Health Care Reform Key Facts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vt:lpstr>
      <vt:lpstr>Questions</vt:lpstr>
      <vt:lpstr>PowerPoint Presentation</vt:lpstr>
    </vt:vector>
  </TitlesOfParts>
  <Company>Public Strategies,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Villegas</dc:creator>
  <cp:lastModifiedBy>Robie Cline</cp:lastModifiedBy>
  <cp:revision>346</cp:revision>
  <cp:lastPrinted>2013-08-16T19:08:40Z</cp:lastPrinted>
  <dcterms:created xsi:type="dcterms:W3CDTF">2013-02-05T23:34:34Z</dcterms:created>
  <dcterms:modified xsi:type="dcterms:W3CDTF">2013-08-19T15:03:41Z</dcterms:modified>
</cp:coreProperties>
</file>