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7315200" cy="5486400" type="B5JIS"/>
  <p:notesSz cx="5486400" cy="731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86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48640" y="1700786"/>
            <a:ext cx="6217920" cy="11521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97282" y="3072384"/>
            <a:ext cx="5120639" cy="1371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|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Columbus, </a:t>
            </a:r>
            <a:r>
              <a:rPr sz="700" spc="-55" dirty="0" smtClean="0">
                <a:solidFill>
                  <a:srgbClr val="616465"/>
                </a:solidFill>
                <a:latin typeface="Arial"/>
                <a:cs typeface="Arial"/>
              </a:rPr>
              <a:t>G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3199</a:t>
            </a:r>
            <a:r>
              <a:rPr sz="700" spc="-45" dirty="0" smtClean="0">
                <a:solidFill>
                  <a:srgbClr val="616465"/>
                </a:solidFill>
                <a:latin typeface="Arial"/>
                <a:cs typeface="Arial"/>
              </a:rPr>
              <a:t>9</a:t>
            </a: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.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9/3/2014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|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Columbus, </a:t>
            </a:r>
            <a:r>
              <a:rPr sz="700" spc="-55" dirty="0" smtClean="0">
                <a:solidFill>
                  <a:srgbClr val="616465"/>
                </a:solidFill>
                <a:latin typeface="Arial"/>
                <a:cs typeface="Arial"/>
              </a:rPr>
              <a:t>G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3199</a:t>
            </a:r>
            <a:r>
              <a:rPr sz="700" spc="-45" dirty="0" smtClean="0">
                <a:solidFill>
                  <a:srgbClr val="616465"/>
                </a:solidFill>
                <a:latin typeface="Arial"/>
                <a:cs typeface="Arial"/>
              </a:rPr>
              <a:t>9</a:t>
            </a: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.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9/3/2014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65760" y="1261872"/>
            <a:ext cx="3182112" cy="362102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767327" y="1261872"/>
            <a:ext cx="3182112" cy="362102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|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Columbus, </a:t>
            </a:r>
            <a:r>
              <a:rPr sz="700" spc="-55" dirty="0" smtClean="0">
                <a:solidFill>
                  <a:srgbClr val="616465"/>
                </a:solidFill>
                <a:latin typeface="Arial"/>
                <a:cs typeface="Arial"/>
              </a:rPr>
              <a:t>G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3199</a:t>
            </a:r>
            <a:r>
              <a:rPr sz="700" spc="-45" dirty="0" smtClean="0">
                <a:solidFill>
                  <a:srgbClr val="616465"/>
                </a:solidFill>
                <a:latin typeface="Arial"/>
                <a:cs typeface="Arial"/>
              </a:rPr>
              <a:t>9</a:t>
            </a: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.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9/3/2014</a:t>
            </a:fld>
            <a:endParaRPr lang="en-US" smtClean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|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Columbus, </a:t>
            </a:r>
            <a:r>
              <a:rPr sz="700" spc="-55" dirty="0" smtClean="0">
                <a:solidFill>
                  <a:srgbClr val="616465"/>
                </a:solidFill>
                <a:latin typeface="Arial"/>
                <a:cs typeface="Arial"/>
              </a:rPr>
              <a:t>G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3199</a:t>
            </a:r>
            <a:r>
              <a:rPr sz="700" spc="-45" dirty="0" smtClean="0">
                <a:solidFill>
                  <a:srgbClr val="616465"/>
                </a:solidFill>
                <a:latin typeface="Arial"/>
                <a:cs typeface="Arial"/>
              </a:rPr>
              <a:t>9</a:t>
            </a: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.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9/3/2014</a:t>
            </a:fld>
            <a:endParaRPr lang="en-US" smtClean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|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Columbus, </a:t>
            </a:r>
            <a:r>
              <a:rPr sz="700" spc="-55" dirty="0" smtClean="0">
                <a:solidFill>
                  <a:srgbClr val="616465"/>
                </a:solidFill>
                <a:latin typeface="Arial"/>
                <a:cs typeface="Arial"/>
              </a:rPr>
              <a:t>G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3199</a:t>
            </a:r>
            <a:r>
              <a:rPr sz="700" spc="-45" dirty="0" smtClean="0">
                <a:solidFill>
                  <a:srgbClr val="616465"/>
                </a:solidFill>
                <a:latin typeface="Arial"/>
                <a:cs typeface="Arial"/>
              </a:rPr>
              <a:t>9</a:t>
            </a: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.</a:t>
            </a:r>
            <a:endParaRPr sz="700">
              <a:latin typeface="Arial"/>
              <a:cs typeface="Arial"/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9/3/2014</a:t>
            </a:fld>
            <a:endParaRPr lang="en-US" smtClean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230963" y="1179889"/>
            <a:ext cx="2108724" cy="1186157"/>
          </a:xfrm>
          <a:custGeom>
            <a:avLst/>
            <a:gdLst/>
            <a:ahLst/>
            <a:cxnLst/>
            <a:rect l="l" t="t" r="r" b="b"/>
            <a:pathLst>
              <a:path w="1581543" h="1581543">
                <a:moveTo>
                  <a:pt x="790778" y="0"/>
                </a:moveTo>
                <a:lnTo>
                  <a:pt x="725923" y="2621"/>
                </a:lnTo>
                <a:lnTo>
                  <a:pt x="662511" y="10350"/>
                </a:lnTo>
                <a:lnTo>
                  <a:pt x="600747" y="22982"/>
                </a:lnTo>
                <a:lnTo>
                  <a:pt x="540833" y="40314"/>
                </a:lnTo>
                <a:lnTo>
                  <a:pt x="482974" y="62144"/>
                </a:lnTo>
                <a:lnTo>
                  <a:pt x="427373" y="88266"/>
                </a:lnTo>
                <a:lnTo>
                  <a:pt x="374233" y="118477"/>
                </a:lnTo>
                <a:lnTo>
                  <a:pt x="323757" y="152575"/>
                </a:lnTo>
                <a:lnTo>
                  <a:pt x="276151" y="190355"/>
                </a:lnTo>
                <a:lnTo>
                  <a:pt x="231616" y="231614"/>
                </a:lnTo>
                <a:lnTo>
                  <a:pt x="190356" y="276149"/>
                </a:lnTo>
                <a:lnTo>
                  <a:pt x="152576" y="323755"/>
                </a:lnTo>
                <a:lnTo>
                  <a:pt x="118478" y="374229"/>
                </a:lnTo>
                <a:lnTo>
                  <a:pt x="88266" y="427368"/>
                </a:lnTo>
                <a:lnTo>
                  <a:pt x="62144" y="482969"/>
                </a:lnTo>
                <a:lnTo>
                  <a:pt x="40315" y="540827"/>
                </a:lnTo>
                <a:lnTo>
                  <a:pt x="22982" y="600739"/>
                </a:lnTo>
                <a:lnTo>
                  <a:pt x="10350" y="662502"/>
                </a:lnTo>
                <a:lnTo>
                  <a:pt x="2621" y="725912"/>
                </a:lnTo>
                <a:lnTo>
                  <a:pt x="0" y="790765"/>
                </a:lnTo>
                <a:lnTo>
                  <a:pt x="2621" y="855622"/>
                </a:lnTo>
                <a:lnTo>
                  <a:pt x="10350" y="919035"/>
                </a:lnTo>
                <a:lnTo>
                  <a:pt x="22982" y="980800"/>
                </a:lnTo>
                <a:lnTo>
                  <a:pt x="40315" y="1040714"/>
                </a:lnTo>
                <a:lnTo>
                  <a:pt x="62144" y="1098574"/>
                </a:lnTo>
                <a:lnTo>
                  <a:pt x="88266" y="1154176"/>
                </a:lnTo>
                <a:lnTo>
                  <a:pt x="118478" y="1207316"/>
                </a:lnTo>
                <a:lnTo>
                  <a:pt x="152576" y="1257791"/>
                </a:lnTo>
                <a:lnTo>
                  <a:pt x="190356" y="1305397"/>
                </a:lnTo>
                <a:lnTo>
                  <a:pt x="231616" y="1349932"/>
                </a:lnTo>
                <a:lnTo>
                  <a:pt x="276151" y="1391191"/>
                </a:lnTo>
                <a:lnTo>
                  <a:pt x="323757" y="1428970"/>
                </a:lnTo>
                <a:lnTo>
                  <a:pt x="374233" y="1463068"/>
                </a:lnTo>
                <a:lnTo>
                  <a:pt x="427373" y="1493279"/>
                </a:lnTo>
                <a:lnTo>
                  <a:pt x="482974" y="1519401"/>
                </a:lnTo>
                <a:lnTo>
                  <a:pt x="540833" y="1541229"/>
                </a:lnTo>
                <a:lnTo>
                  <a:pt x="600747" y="1558561"/>
                </a:lnTo>
                <a:lnTo>
                  <a:pt x="662511" y="1571193"/>
                </a:lnTo>
                <a:lnTo>
                  <a:pt x="725923" y="1578922"/>
                </a:lnTo>
                <a:lnTo>
                  <a:pt x="790778" y="1581543"/>
                </a:lnTo>
                <a:lnTo>
                  <a:pt x="855631" y="1578922"/>
                </a:lnTo>
                <a:lnTo>
                  <a:pt x="919041" y="1571193"/>
                </a:lnTo>
                <a:lnTo>
                  <a:pt x="980804" y="1558561"/>
                </a:lnTo>
                <a:lnTo>
                  <a:pt x="1040716" y="1541229"/>
                </a:lnTo>
                <a:lnTo>
                  <a:pt x="1098574" y="1519401"/>
                </a:lnTo>
                <a:lnTo>
                  <a:pt x="1154174" y="1493279"/>
                </a:lnTo>
                <a:lnTo>
                  <a:pt x="1207314" y="1463068"/>
                </a:lnTo>
                <a:lnTo>
                  <a:pt x="1257788" y="1428970"/>
                </a:lnTo>
                <a:lnTo>
                  <a:pt x="1305394" y="1391191"/>
                </a:lnTo>
                <a:lnTo>
                  <a:pt x="1349929" y="1349932"/>
                </a:lnTo>
                <a:lnTo>
                  <a:pt x="1391188" y="1305397"/>
                </a:lnTo>
                <a:lnTo>
                  <a:pt x="1428968" y="1257791"/>
                </a:lnTo>
                <a:lnTo>
                  <a:pt x="1463065" y="1207316"/>
                </a:lnTo>
                <a:lnTo>
                  <a:pt x="1493277" y="1154176"/>
                </a:lnTo>
                <a:lnTo>
                  <a:pt x="1519399" y="1098574"/>
                </a:lnTo>
                <a:lnTo>
                  <a:pt x="1541228" y="1040714"/>
                </a:lnTo>
                <a:lnTo>
                  <a:pt x="1558561" y="980800"/>
                </a:lnTo>
                <a:lnTo>
                  <a:pt x="1571193" y="919035"/>
                </a:lnTo>
                <a:lnTo>
                  <a:pt x="1578922" y="855622"/>
                </a:lnTo>
                <a:lnTo>
                  <a:pt x="1581543" y="790765"/>
                </a:lnTo>
                <a:lnTo>
                  <a:pt x="1578922" y="725912"/>
                </a:lnTo>
                <a:lnTo>
                  <a:pt x="1571193" y="662502"/>
                </a:lnTo>
                <a:lnTo>
                  <a:pt x="1558561" y="600739"/>
                </a:lnTo>
                <a:lnTo>
                  <a:pt x="1541228" y="540827"/>
                </a:lnTo>
                <a:lnTo>
                  <a:pt x="1519399" y="482969"/>
                </a:lnTo>
                <a:lnTo>
                  <a:pt x="1493277" y="427368"/>
                </a:lnTo>
                <a:lnTo>
                  <a:pt x="1463065" y="374229"/>
                </a:lnTo>
                <a:lnTo>
                  <a:pt x="1428968" y="323755"/>
                </a:lnTo>
                <a:lnTo>
                  <a:pt x="1391188" y="276149"/>
                </a:lnTo>
                <a:lnTo>
                  <a:pt x="1349929" y="231614"/>
                </a:lnTo>
                <a:lnTo>
                  <a:pt x="1305394" y="190355"/>
                </a:lnTo>
                <a:lnTo>
                  <a:pt x="1257788" y="152575"/>
                </a:lnTo>
                <a:lnTo>
                  <a:pt x="1207314" y="118477"/>
                </a:lnTo>
                <a:lnTo>
                  <a:pt x="1154174" y="88266"/>
                </a:lnTo>
                <a:lnTo>
                  <a:pt x="1098574" y="62144"/>
                </a:lnTo>
                <a:lnTo>
                  <a:pt x="1040716" y="40314"/>
                </a:lnTo>
                <a:lnTo>
                  <a:pt x="980804" y="22982"/>
                </a:lnTo>
                <a:lnTo>
                  <a:pt x="919041" y="10350"/>
                </a:lnTo>
                <a:lnTo>
                  <a:pt x="855631" y="2621"/>
                </a:lnTo>
                <a:lnTo>
                  <a:pt x="790778" y="0"/>
                </a:lnTo>
                <a:close/>
              </a:path>
            </a:pathLst>
          </a:custGeom>
          <a:solidFill>
            <a:srgbClr val="00A6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401355" y="1275739"/>
            <a:ext cx="1767941" cy="994457"/>
          </a:xfrm>
          <a:custGeom>
            <a:avLst/>
            <a:gdLst/>
            <a:ahLst/>
            <a:cxnLst/>
            <a:rect l="l" t="t" r="r" b="b"/>
            <a:pathLst>
              <a:path w="1325956" h="1325943">
                <a:moveTo>
                  <a:pt x="662990" y="0"/>
                </a:moveTo>
                <a:lnTo>
                  <a:pt x="608617" y="2197"/>
                </a:lnTo>
                <a:lnTo>
                  <a:pt x="555454" y="8677"/>
                </a:lnTo>
                <a:lnTo>
                  <a:pt x="503672" y="19267"/>
                </a:lnTo>
                <a:lnTo>
                  <a:pt x="453441" y="33798"/>
                </a:lnTo>
                <a:lnTo>
                  <a:pt x="404932" y="52099"/>
                </a:lnTo>
                <a:lnTo>
                  <a:pt x="358316" y="73999"/>
                </a:lnTo>
                <a:lnTo>
                  <a:pt x="313763" y="99328"/>
                </a:lnTo>
                <a:lnTo>
                  <a:pt x="271445" y="127915"/>
                </a:lnTo>
                <a:lnTo>
                  <a:pt x="231531" y="159589"/>
                </a:lnTo>
                <a:lnTo>
                  <a:pt x="194192" y="194179"/>
                </a:lnTo>
                <a:lnTo>
                  <a:pt x="159599" y="231516"/>
                </a:lnTo>
                <a:lnTo>
                  <a:pt x="127924" y="271428"/>
                </a:lnTo>
                <a:lnTo>
                  <a:pt x="99335" y="313745"/>
                </a:lnTo>
                <a:lnTo>
                  <a:pt x="74005" y="358296"/>
                </a:lnTo>
                <a:lnTo>
                  <a:pt x="52103" y="404911"/>
                </a:lnTo>
                <a:lnTo>
                  <a:pt x="33801" y="453418"/>
                </a:lnTo>
                <a:lnTo>
                  <a:pt x="19269" y="503648"/>
                </a:lnTo>
                <a:lnTo>
                  <a:pt x="8677" y="555430"/>
                </a:lnTo>
                <a:lnTo>
                  <a:pt x="2197" y="608592"/>
                </a:lnTo>
                <a:lnTo>
                  <a:pt x="0" y="662965"/>
                </a:lnTo>
                <a:lnTo>
                  <a:pt x="2197" y="717341"/>
                </a:lnTo>
                <a:lnTo>
                  <a:pt x="8677" y="770507"/>
                </a:lnTo>
                <a:lnTo>
                  <a:pt x="19269" y="822291"/>
                </a:lnTo>
                <a:lnTo>
                  <a:pt x="33801" y="872523"/>
                </a:lnTo>
                <a:lnTo>
                  <a:pt x="52103" y="921032"/>
                </a:lnTo>
                <a:lnTo>
                  <a:pt x="74005" y="967648"/>
                </a:lnTo>
                <a:lnTo>
                  <a:pt x="99335" y="1012200"/>
                </a:lnTo>
                <a:lnTo>
                  <a:pt x="127924" y="1054517"/>
                </a:lnTo>
                <a:lnTo>
                  <a:pt x="159599" y="1094430"/>
                </a:lnTo>
                <a:lnTo>
                  <a:pt x="194192" y="1131766"/>
                </a:lnTo>
                <a:lnTo>
                  <a:pt x="231531" y="1166357"/>
                </a:lnTo>
                <a:lnTo>
                  <a:pt x="271445" y="1198031"/>
                </a:lnTo>
                <a:lnTo>
                  <a:pt x="313763" y="1226617"/>
                </a:lnTo>
                <a:lnTo>
                  <a:pt x="358316" y="1251945"/>
                </a:lnTo>
                <a:lnTo>
                  <a:pt x="404932" y="1273845"/>
                </a:lnTo>
                <a:lnTo>
                  <a:pt x="453441" y="1292145"/>
                </a:lnTo>
                <a:lnTo>
                  <a:pt x="503672" y="1306676"/>
                </a:lnTo>
                <a:lnTo>
                  <a:pt x="555454" y="1317266"/>
                </a:lnTo>
                <a:lnTo>
                  <a:pt x="608617" y="1323745"/>
                </a:lnTo>
                <a:lnTo>
                  <a:pt x="662990" y="1325943"/>
                </a:lnTo>
                <a:lnTo>
                  <a:pt x="717361" y="1323745"/>
                </a:lnTo>
                <a:lnTo>
                  <a:pt x="770523" y="1317266"/>
                </a:lnTo>
                <a:lnTo>
                  <a:pt x="822303" y="1306676"/>
                </a:lnTo>
                <a:lnTo>
                  <a:pt x="872532" y="1292145"/>
                </a:lnTo>
                <a:lnTo>
                  <a:pt x="921039" y="1273845"/>
                </a:lnTo>
                <a:lnTo>
                  <a:pt x="967653" y="1251945"/>
                </a:lnTo>
                <a:lnTo>
                  <a:pt x="1012204" y="1226617"/>
                </a:lnTo>
                <a:lnTo>
                  <a:pt x="1054522" y="1198031"/>
                </a:lnTo>
                <a:lnTo>
                  <a:pt x="1094434" y="1166357"/>
                </a:lnTo>
                <a:lnTo>
                  <a:pt x="1131771" y="1131766"/>
                </a:lnTo>
                <a:lnTo>
                  <a:pt x="1166362" y="1094430"/>
                </a:lnTo>
                <a:lnTo>
                  <a:pt x="1198037" y="1054517"/>
                </a:lnTo>
                <a:lnTo>
                  <a:pt x="1226624" y="1012200"/>
                </a:lnTo>
                <a:lnTo>
                  <a:pt x="1251953" y="967648"/>
                </a:lnTo>
                <a:lnTo>
                  <a:pt x="1273854" y="921032"/>
                </a:lnTo>
                <a:lnTo>
                  <a:pt x="1292156" y="872523"/>
                </a:lnTo>
                <a:lnTo>
                  <a:pt x="1306687" y="822291"/>
                </a:lnTo>
                <a:lnTo>
                  <a:pt x="1317278" y="770507"/>
                </a:lnTo>
                <a:lnTo>
                  <a:pt x="1323758" y="717341"/>
                </a:lnTo>
                <a:lnTo>
                  <a:pt x="1325956" y="662965"/>
                </a:lnTo>
                <a:lnTo>
                  <a:pt x="1323758" y="608592"/>
                </a:lnTo>
                <a:lnTo>
                  <a:pt x="1317278" y="555430"/>
                </a:lnTo>
                <a:lnTo>
                  <a:pt x="1306687" y="503648"/>
                </a:lnTo>
                <a:lnTo>
                  <a:pt x="1292156" y="453418"/>
                </a:lnTo>
                <a:lnTo>
                  <a:pt x="1273854" y="404911"/>
                </a:lnTo>
                <a:lnTo>
                  <a:pt x="1251953" y="358296"/>
                </a:lnTo>
                <a:lnTo>
                  <a:pt x="1226624" y="313745"/>
                </a:lnTo>
                <a:lnTo>
                  <a:pt x="1198037" y="271428"/>
                </a:lnTo>
                <a:lnTo>
                  <a:pt x="1166362" y="231516"/>
                </a:lnTo>
                <a:lnTo>
                  <a:pt x="1131771" y="194179"/>
                </a:lnTo>
                <a:lnTo>
                  <a:pt x="1094434" y="159589"/>
                </a:lnTo>
                <a:lnTo>
                  <a:pt x="1054522" y="127915"/>
                </a:lnTo>
                <a:lnTo>
                  <a:pt x="1012204" y="99328"/>
                </a:lnTo>
                <a:lnTo>
                  <a:pt x="967653" y="73999"/>
                </a:lnTo>
                <a:lnTo>
                  <a:pt x="921039" y="52099"/>
                </a:lnTo>
                <a:lnTo>
                  <a:pt x="872532" y="33798"/>
                </a:lnTo>
                <a:lnTo>
                  <a:pt x="822303" y="19267"/>
                </a:lnTo>
                <a:lnTo>
                  <a:pt x="770523" y="8677"/>
                </a:lnTo>
                <a:lnTo>
                  <a:pt x="717361" y="2197"/>
                </a:lnTo>
                <a:lnTo>
                  <a:pt x="66299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421515" y="1287067"/>
            <a:ext cx="1727589" cy="971798"/>
          </a:xfrm>
          <a:custGeom>
            <a:avLst/>
            <a:gdLst/>
            <a:ahLst/>
            <a:cxnLst/>
            <a:rect l="l" t="t" r="r" b="b"/>
            <a:pathLst>
              <a:path w="1295692" h="1295730">
                <a:moveTo>
                  <a:pt x="1295692" y="647852"/>
                </a:moveTo>
                <a:lnTo>
                  <a:pt x="1293544" y="700988"/>
                </a:lnTo>
                <a:lnTo>
                  <a:pt x="1287213" y="752940"/>
                </a:lnTo>
                <a:lnTo>
                  <a:pt x="1276865" y="803543"/>
                </a:lnTo>
                <a:lnTo>
                  <a:pt x="1262666" y="852630"/>
                </a:lnTo>
                <a:lnTo>
                  <a:pt x="1244784" y="900034"/>
                </a:lnTo>
                <a:lnTo>
                  <a:pt x="1223384" y="945588"/>
                </a:lnTo>
                <a:lnTo>
                  <a:pt x="1198635" y="989125"/>
                </a:lnTo>
                <a:lnTo>
                  <a:pt x="1170701" y="1030479"/>
                </a:lnTo>
                <a:lnTo>
                  <a:pt x="1139751" y="1069483"/>
                </a:lnTo>
                <a:lnTo>
                  <a:pt x="1105950" y="1105969"/>
                </a:lnTo>
                <a:lnTo>
                  <a:pt x="1069466" y="1139773"/>
                </a:lnTo>
                <a:lnTo>
                  <a:pt x="1030465" y="1170726"/>
                </a:lnTo>
                <a:lnTo>
                  <a:pt x="989114" y="1198662"/>
                </a:lnTo>
                <a:lnTo>
                  <a:pt x="945579" y="1223414"/>
                </a:lnTo>
                <a:lnTo>
                  <a:pt x="900028" y="1244816"/>
                </a:lnTo>
                <a:lnTo>
                  <a:pt x="852626" y="1262700"/>
                </a:lnTo>
                <a:lnTo>
                  <a:pt x="803541" y="1276900"/>
                </a:lnTo>
                <a:lnTo>
                  <a:pt x="752939" y="1287250"/>
                </a:lnTo>
                <a:lnTo>
                  <a:pt x="700987" y="1293582"/>
                </a:lnTo>
                <a:lnTo>
                  <a:pt x="647852" y="1295730"/>
                </a:lnTo>
                <a:lnTo>
                  <a:pt x="594716" y="1293582"/>
                </a:lnTo>
                <a:lnTo>
                  <a:pt x="542764" y="1287250"/>
                </a:lnTo>
                <a:lnTo>
                  <a:pt x="492162" y="1276900"/>
                </a:lnTo>
                <a:lnTo>
                  <a:pt x="443076" y="1262700"/>
                </a:lnTo>
                <a:lnTo>
                  <a:pt x="395674" y="1244816"/>
                </a:lnTo>
                <a:lnTo>
                  <a:pt x="350122" y="1223414"/>
                </a:lnTo>
                <a:lnTo>
                  <a:pt x="306586" y="1198662"/>
                </a:lnTo>
                <a:lnTo>
                  <a:pt x="265234" y="1170726"/>
                </a:lnTo>
                <a:lnTo>
                  <a:pt x="226232" y="1139773"/>
                </a:lnTo>
                <a:lnTo>
                  <a:pt x="189747" y="1105969"/>
                </a:lnTo>
                <a:lnTo>
                  <a:pt x="155946" y="1069483"/>
                </a:lnTo>
                <a:lnTo>
                  <a:pt x="124994" y="1030479"/>
                </a:lnTo>
                <a:lnTo>
                  <a:pt x="97060" y="989125"/>
                </a:lnTo>
                <a:lnTo>
                  <a:pt x="72310" y="945588"/>
                </a:lnTo>
                <a:lnTo>
                  <a:pt x="50909" y="900034"/>
                </a:lnTo>
                <a:lnTo>
                  <a:pt x="33026" y="852630"/>
                </a:lnTo>
                <a:lnTo>
                  <a:pt x="18827" y="803543"/>
                </a:lnTo>
                <a:lnTo>
                  <a:pt x="8479" y="752940"/>
                </a:lnTo>
                <a:lnTo>
                  <a:pt x="2147" y="700988"/>
                </a:lnTo>
                <a:lnTo>
                  <a:pt x="0" y="647852"/>
                </a:lnTo>
                <a:lnTo>
                  <a:pt x="2147" y="594718"/>
                </a:lnTo>
                <a:lnTo>
                  <a:pt x="8479" y="542767"/>
                </a:lnTo>
                <a:lnTo>
                  <a:pt x="18827" y="492166"/>
                </a:lnTo>
                <a:lnTo>
                  <a:pt x="33026" y="443081"/>
                </a:lnTo>
                <a:lnTo>
                  <a:pt x="50909" y="395679"/>
                </a:lnTo>
                <a:lnTo>
                  <a:pt x="72310" y="350127"/>
                </a:lnTo>
                <a:lnTo>
                  <a:pt x="97060" y="306592"/>
                </a:lnTo>
                <a:lnTo>
                  <a:pt x="124994" y="265240"/>
                </a:lnTo>
                <a:lnTo>
                  <a:pt x="155946" y="226237"/>
                </a:lnTo>
                <a:lnTo>
                  <a:pt x="189747" y="189752"/>
                </a:lnTo>
                <a:lnTo>
                  <a:pt x="226232" y="155950"/>
                </a:lnTo>
                <a:lnTo>
                  <a:pt x="265234" y="124998"/>
                </a:lnTo>
                <a:lnTo>
                  <a:pt x="306586" y="97063"/>
                </a:lnTo>
                <a:lnTo>
                  <a:pt x="350122" y="72312"/>
                </a:lnTo>
                <a:lnTo>
                  <a:pt x="395674" y="50911"/>
                </a:lnTo>
                <a:lnTo>
                  <a:pt x="443076" y="33028"/>
                </a:lnTo>
                <a:lnTo>
                  <a:pt x="492162" y="18828"/>
                </a:lnTo>
                <a:lnTo>
                  <a:pt x="542764" y="8479"/>
                </a:lnTo>
                <a:lnTo>
                  <a:pt x="594716" y="2147"/>
                </a:lnTo>
                <a:lnTo>
                  <a:pt x="647852" y="0"/>
                </a:lnTo>
                <a:lnTo>
                  <a:pt x="700987" y="2147"/>
                </a:lnTo>
                <a:lnTo>
                  <a:pt x="752939" y="8479"/>
                </a:lnTo>
                <a:lnTo>
                  <a:pt x="803541" y="18828"/>
                </a:lnTo>
                <a:lnTo>
                  <a:pt x="852626" y="33028"/>
                </a:lnTo>
                <a:lnTo>
                  <a:pt x="900028" y="50911"/>
                </a:lnTo>
                <a:lnTo>
                  <a:pt x="945579" y="72312"/>
                </a:lnTo>
                <a:lnTo>
                  <a:pt x="989114" y="97063"/>
                </a:lnTo>
                <a:lnTo>
                  <a:pt x="1030465" y="124998"/>
                </a:lnTo>
                <a:lnTo>
                  <a:pt x="1069466" y="155950"/>
                </a:lnTo>
                <a:lnTo>
                  <a:pt x="1105950" y="189752"/>
                </a:lnTo>
                <a:lnTo>
                  <a:pt x="1139751" y="226237"/>
                </a:lnTo>
                <a:lnTo>
                  <a:pt x="1170701" y="265240"/>
                </a:lnTo>
                <a:lnTo>
                  <a:pt x="1198635" y="306592"/>
                </a:lnTo>
                <a:lnTo>
                  <a:pt x="1223384" y="350127"/>
                </a:lnTo>
                <a:lnTo>
                  <a:pt x="1244784" y="395679"/>
                </a:lnTo>
                <a:lnTo>
                  <a:pt x="1262666" y="443081"/>
                </a:lnTo>
                <a:lnTo>
                  <a:pt x="1276865" y="492166"/>
                </a:lnTo>
                <a:lnTo>
                  <a:pt x="1287213" y="542767"/>
                </a:lnTo>
                <a:lnTo>
                  <a:pt x="1293544" y="594718"/>
                </a:lnTo>
                <a:lnTo>
                  <a:pt x="1295692" y="647852"/>
                </a:lnTo>
                <a:close/>
              </a:path>
            </a:pathLst>
          </a:custGeom>
          <a:ln w="76200">
            <a:solidFill>
              <a:srgbClr val="A8DDE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5762" y="219457"/>
            <a:ext cx="6583679" cy="87782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5762" y="1261872"/>
            <a:ext cx="6583679" cy="362102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246013" y="5087940"/>
            <a:ext cx="1204264" cy="9158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|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Columbus, </a:t>
            </a:r>
            <a:r>
              <a:rPr sz="700" spc="-55" dirty="0" smtClean="0">
                <a:solidFill>
                  <a:srgbClr val="616465"/>
                </a:solidFill>
                <a:latin typeface="Arial"/>
                <a:cs typeface="Arial"/>
              </a:rPr>
              <a:t>G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3199</a:t>
            </a:r>
            <a:r>
              <a:rPr sz="700" spc="-45" dirty="0" smtClean="0">
                <a:solidFill>
                  <a:srgbClr val="616465"/>
                </a:solidFill>
                <a:latin typeface="Arial"/>
                <a:cs typeface="Arial"/>
              </a:rPr>
              <a:t>9</a:t>
            </a: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.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65760" y="5102352"/>
            <a:ext cx="1682496" cy="2743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9/3/2014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266944" y="5102352"/>
            <a:ext cx="1682496" cy="2743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2"/>
          <p:cNvSpPr txBox="1"/>
          <p:nvPr/>
        </p:nvSpPr>
        <p:spPr>
          <a:xfrm>
            <a:off x="2088042" y="174980"/>
            <a:ext cx="3054351" cy="42608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2600"/>
              </a:lnSpc>
            </a:pPr>
            <a:r>
              <a:rPr sz="1300" b="1" spc="-40" dirty="0" smtClean="0">
                <a:solidFill>
                  <a:srgbClr val="00A6DE"/>
                </a:solidFill>
                <a:latin typeface="Arial"/>
                <a:cs typeface="Arial"/>
              </a:rPr>
              <a:t>Controlling</a:t>
            </a:r>
            <a:r>
              <a:rPr sz="1300" b="1" spc="-30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300" b="1" spc="-60" dirty="0" smtClean="0">
                <a:solidFill>
                  <a:srgbClr val="00A6DE"/>
                </a:solidFill>
                <a:latin typeface="Arial"/>
                <a:cs typeface="Arial"/>
              </a:rPr>
              <a:t>cost</a:t>
            </a:r>
            <a:r>
              <a:rPr sz="1300" b="1" spc="-30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300" b="1" spc="-25" dirty="0" smtClean="0">
                <a:solidFill>
                  <a:srgbClr val="00A6DE"/>
                </a:solidFill>
                <a:latin typeface="Arial"/>
                <a:cs typeface="Arial"/>
              </a:rPr>
              <a:t>a</a:t>
            </a:r>
            <a:r>
              <a:rPr sz="1300" b="1" spc="-30" dirty="0" smtClean="0">
                <a:solidFill>
                  <a:srgbClr val="00A6DE"/>
                </a:solidFill>
                <a:latin typeface="Arial"/>
                <a:cs typeface="Arial"/>
              </a:rPr>
              <a:t> top </a:t>
            </a:r>
            <a:r>
              <a:rPr sz="1300" b="1" spc="-65" dirty="0" smtClean="0">
                <a:solidFill>
                  <a:srgbClr val="00A6DE"/>
                </a:solidFill>
                <a:latin typeface="Arial"/>
                <a:cs typeface="Arial"/>
              </a:rPr>
              <a:t>business</a:t>
            </a:r>
            <a:r>
              <a:rPr sz="1300" b="1" spc="-30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300" b="1" spc="-35" dirty="0" smtClean="0">
                <a:solidFill>
                  <a:srgbClr val="00A6DE"/>
                </a:solidFill>
                <a:latin typeface="Arial"/>
                <a:cs typeface="Arial"/>
              </a:rPr>
              <a:t>objective</a:t>
            </a:r>
            <a:r>
              <a:rPr sz="1300" b="1" spc="-20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300" b="1" spc="-35" dirty="0" smtClean="0">
                <a:solidFill>
                  <a:srgbClr val="00A6DE"/>
                </a:solidFill>
                <a:latin typeface="Arial"/>
                <a:cs typeface="Arial"/>
              </a:rPr>
              <a:t>for</a:t>
            </a:r>
            <a:r>
              <a:rPr sz="1300" b="1" spc="-30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300" b="1" spc="-20" dirty="0" smtClean="0">
                <a:solidFill>
                  <a:srgbClr val="00A6DE"/>
                </a:solidFill>
                <a:latin typeface="Arial"/>
                <a:cs typeface="Arial"/>
              </a:rPr>
              <a:t>49%</a:t>
            </a:r>
            <a:r>
              <a:rPr sz="1300" b="1" spc="-30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300" b="1" spc="-35" dirty="0" smtClean="0">
                <a:solidFill>
                  <a:srgbClr val="00A6DE"/>
                </a:solidFill>
                <a:latin typeface="Arial"/>
                <a:cs typeface="Arial"/>
              </a:rPr>
              <a:t>of</a:t>
            </a:r>
            <a:r>
              <a:rPr sz="1300" b="1" spc="-30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300" b="1" spc="-50" dirty="0" smtClean="0">
                <a:solidFill>
                  <a:srgbClr val="00A6DE"/>
                </a:solidFill>
                <a:latin typeface="Arial"/>
                <a:cs typeface="Arial"/>
              </a:rPr>
              <a:t>companies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19" name="object 3"/>
          <p:cNvSpPr txBox="1"/>
          <p:nvPr/>
        </p:nvSpPr>
        <p:spPr>
          <a:xfrm>
            <a:off x="2095578" y="2819401"/>
            <a:ext cx="2990215" cy="14839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b="1" spc="-135" dirty="0" smtClean="0">
                <a:solidFill>
                  <a:srgbClr val="00A6DE"/>
                </a:solidFill>
                <a:latin typeface="Arial"/>
                <a:cs typeface="Arial"/>
              </a:rPr>
              <a:t>T</a:t>
            </a:r>
            <a:r>
              <a:rPr sz="1000" b="1" spc="-45" dirty="0" smtClean="0">
                <a:solidFill>
                  <a:srgbClr val="00A6DE"/>
                </a:solidFill>
                <a:latin typeface="Arial"/>
                <a:cs typeface="Arial"/>
              </a:rPr>
              <a:t>o</a:t>
            </a:r>
            <a:r>
              <a:rPr sz="1000" b="1" spc="-25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000" b="1" spc="-40" dirty="0" smtClean="0">
                <a:solidFill>
                  <a:srgbClr val="00A6DE"/>
                </a:solidFill>
                <a:latin typeface="Arial"/>
                <a:cs typeface="Arial"/>
              </a:rPr>
              <a:t>save</a:t>
            </a:r>
            <a:r>
              <a:rPr sz="1000" b="1" spc="-25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000" b="1" spc="-40" dirty="0" smtClean="0">
                <a:solidFill>
                  <a:srgbClr val="00A6DE"/>
                </a:solidFill>
                <a:latin typeface="Arial"/>
                <a:cs typeface="Arial"/>
              </a:rPr>
              <a:t>on</a:t>
            </a:r>
            <a:r>
              <a:rPr sz="1000" b="1" spc="-25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000" b="1" spc="-20" dirty="0" smtClean="0">
                <a:solidFill>
                  <a:srgbClr val="00A6DE"/>
                </a:solidFill>
                <a:latin typeface="Arial"/>
                <a:cs typeface="Arial"/>
              </a:rPr>
              <a:t>health</a:t>
            </a:r>
            <a:r>
              <a:rPr sz="1000" b="1" spc="-25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000" b="1" spc="-30" dirty="0" smtClean="0">
                <a:solidFill>
                  <a:srgbClr val="00A6DE"/>
                </a:solidFill>
                <a:latin typeface="Arial"/>
                <a:cs typeface="Arial"/>
              </a:rPr>
              <a:t>care</a:t>
            </a:r>
            <a:r>
              <a:rPr sz="1000" b="1" spc="-25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000" b="1" spc="-60" dirty="0" smtClean="0">
                <a:solidFill>
                  <a:srgbClr val="00A6DE"/>
                </a:solidFill>
                <a:latin typeface="Arial"/>
                <a:cs typeface="Arial"/>
              </a:rPr>
              <a:t>costs: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ts val="1300"/>
              </a:lnSpc>
              <a:spcBef>
                <a:spcPts val="99"/>
              </a:spcBef>
            </a:pPr>
            <a:endParaRPr sz="1300" dirty="0"/>
          </a:p>
          <a:p>
            <a:pPr marL="12700">
              <a:lnSpc>
                <a:spcPct val="100000"/>
              </a:lnSpc>
            </a:pPr>
            <a:r>
              <a:rPr sz="1000" b="1" dirty="0" smtClean="0">
                <a:solidFill>
                  <a:srgbClr val="00A6DE"/>
                </a:solidFill>
                <a:latin typeface="Arial"/>
                <a:cs typeface="Arial"/>
              </a:rPr>
              <a:t>22</a:t>
            </a:r>
            <a:r>
              <a:rPr sz="800" b="1" spc="85" dirty="0" smtClean="0">
                <a:solidFill>
                  <a:srgbClr val="00A6DE"/>
                </a:solidFill>
                <a:latin typeface="Arial"/>
                <a:cs typeface="Arial"/>
              </a:rPr>
              <a:t>%</a:t>
            </a:r>
            <a:r>
              <a:rPr sz="800" b="1" spc="55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000" spc="-25" dirty="0" smtClean="0">
                <a:solidFill>
                  <a:srgbClr val="616465"/>
                </a:solidFill>
                <a:latin typeface="Arial"/>
                <a:cs typeface="Arial"/>
              </a:rPr>
              <a:t>eliminated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or </a:t>
            </a:r>
            <a:r>
              <a:rPr sz="1000" spc="-40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educed </a:t>
            </a:r>
            <a:r>
              <a:rPr sz="1000" spc="-25" dirty="0" smtClean="0">
                <a:solidFill>
                  <a:srgbClr val="616465"/>
                </a:solidFill>
                <a:latin typeface="Arial"/>
                <a:cs typeface="Arial"/>
              </a:rPr>
              <a:t>employee </a:t>
            </a:r>
            <a:r>
              <a:rPr sz="1000" spc="5" dirty="0" smtClean="0">
                <a:solidFill>
                  <a:srgbClr val="616465"/>
                </a:solidFill>
                <a:latin typeface="Arial"/>
                <a:cs typeface="Arial"/>
              </a:rPr>
              <a:t>benefts </a:t>
            </a:r>
            <a:r>
              <a:rPr sz="1000" spc="-10" dirty="0" smtClean="0">
                <a:solidFill>
                  <a:srgbClr val="616465"/>
                </a:solidFill>
                <a:latin typeface="Arial"/>
                <a:cs typeface="Arial"/>
              </a:rPr>
              <a:t>options.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ts val="1400"/>
              </a:lnSpc>
            </a:pPr>
            <a:endParaRPr sz="1400" dirty="0"/>
          </a:p>
          <a:p>
            <a:pPr marL="12700">
              <a:lnSpc>
                <a:spcPct val="100000"/>
              </a:lnSpc>
            </a:pPr>
            <a:r>
              <a:rPr sz="1000" b="1" dirty="0" smtClean="0">
                <a:solidFill>
                  <a:srgbClr val="00A6DE"/>
                </a:solidFill>
                <a:latin typeface="Arial"/>
                <a:cs typeface="Arial"/>
              </a:rPr>
              <a:t>28</a:t>
            </a:r>
            <a:r>
              <a:rPr sz="800" b="1" spc="85" dirty="0" smtClean="0">
                <a:solidFill>
                  <a:srgbClr val="00A6DE"/>
                </a:solidFill>
                <a:latin typeface="Arial"/>
                <a:cs typeface="Arial"/>
              </a:rPr>
              <a:t>%</a:t>
            </a:r>
            <a:r>
              <a:rPr sz="800" b="1" spc="55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inc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1000" spc="-30" dirty="0" smtClean="0">
                <a:solidFill>
                  <a:srgbClr val="616465"/>
                </a:solidFill>
                <a:latin typeface="Arial"/>
                <a:cs typeface="Arial"/>
              </a:rPr>
              <a:t>eased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employees’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copayments.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ts val="1400"/>
              </a:lnSpc>
            </a:pPr>
            <a:endParaRPr sz="1400" dirty="0"/>
          </a:p>
          <a:p>
            <a:pPr marL="12700">
              <a:lnSpc>
                <a:spcPct val="100000"/>
              </a:lnSpc>
            </a:pPr>
            <a:r>
              <a:rPr sz="1000" b="1" dirty="0" smtClean="0">
                <a:solidFill>
                  <a:srgbClr val="00A6DE"/>
                </a:solidFill>
                <a:latin typeface="Arial"/>
                <a:cs typeface="Arial"/>
              </a:rPr>
              <a:t>28</a:t>
            </a:r>
            <a:r>
              <a:rPr sz="800" b="1" spc="85" dirty="0" smtClean="0">
                <a:solidFill>
                  <a:srgbClr val="00A6DE"/>
                </a:solidFill>
                <a:latin typeface="Arial"/>
                <a:cs typeface="Arial"/>
              </a:rPr>
              <a:t>%</a:t>
            </a:r>
            <a:r>
              <a:rPr sz="800" b="1" spc="55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inc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1000" spc="-30" dirty="0" smtClean="0">
                <a:solidFill>
                  <a:srgbClr val="616465"/>
                </a:solidFill>
                <a:latin typeface="Arial"/>
                <a:cs typeface="Arial"/>
              </a:rPr>
              <a:t>eased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employees’ </a:t>
            </a:r>
            <a:r>
              <a:rPr sz="1000" spc="-30" dirty="0" smtClean="0">
                <a:solidFill>
                  <a:srgbClr val="616465"/>
                </a:solidFill>
                <a:latin typeface="Arial"/>
                <a:cs typeface="Arial"/>
              </a:rPr>
              <a:t>sha</a:t>
            </a:r>
            <a:r>
              <a:rPr sz="1000" spc="-40" dirty="0" smtClean="0">
                <a:solidFill>
                  <a:srgbClr val="616465"/>
                </a:solidFill>
                <a:latin typeface="Arial"/>
                <a:cs typeface="Arial"/>
              </a:rPr>
              <a:t>re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of the p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remium.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ts val="1400"/>
              </a:lnSpc>
            </a:pPr>
            <a:endParaRPr sz="1400" dirty="0"/>
          </a:p>
          <a:p>
            <a:pPr marL="12700">
              <a:lnSpc>
                <a:spcPct val="100000"/>
              </a:lnSpc>
            </a:pPr>
            <a:r>
              <a:rPr sz="1000" b="1" dirty="0" smtClean="0">
                <a:solidFill>
                  <a:srgbClr val="00A6DE"/>
                </a:solidFill>
                <a:latin typeface="Arial"/>
                <a:cs typeface="Arial"/>
              </a:rPr>
              <a:t>9</a:t>
            </a:r>
            <a:r>
              <a:rPr sz="800" b="1" spc="85" dirty="0" smtClean="0">
                <a:solidFill>
                  <a:srgbClr val="00A6DE"/>
                </a:solidFill>
                <a:latin typeface="Arial"/>
                <a:cs typeface="Arial"/>
              </a:rPr>
              <a:t>%</a:t>
            </a:r>
            <a:r>
              <a:rPr sz="800" b="1" spc="55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000" spc="-25" dirty="0" smtClean="0">
                <a:solidFill>
                  <a:srgbClr val="616465"/>
                </a:solidFill>
                <a:latin typeface="Arial"/>
                <a:cs typeface="Arial"/>
              </a:rPr>
              <a:t>eliminated </a:t>
            </a:r>
            <a:r>
              <a:rPr sz="1000" spc="-10" dirty="0" smtClean="0">
                <a:solidFill>
                  <a:srgbClr val="616465"/>
                </a:solidFill>
                <a:latin typeface="Arial"/>
                <a:cs typeface="Arial"/>
              </a:rPr>
              <a:t>contributions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for 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family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coverage.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20" name="object 4"/>
          <p:cNvSpPr txBox="1"/>
          <p:nvPr/>
        </p:nvSpPr>
        <p:spPr>
          <a:xfrm>
            <a:off x="2083435" y="4373246"/>
            <a:ext cx="1198880" cy="23685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Source:</a:t>
            </a:r>
            <a:endParaRPr sz="7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700" spc="-25" dirty="0" smtClean="0">
                <a:solidFill>
                  <a:srgbClr val="616465"/>
                </a:solidFill>
                <a:latin typeface="Arial"/>
                <a:cs typeface="Arial"/>
              </a:rPr>
              <a:t>2014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flac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80" dirty="0" smtClean="0">
                <a:solidFill>
                  <a:srgbClr val="616465"/>
                </a:solidFill>
                <a:latin typeface="Arial"/>
                <a:cs typeface="Arial"/>
              </a:rPr>
              <a:t>W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orkForces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10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eport</a:t>
            </a:r>
            <a:endParaRPr sz="700" dirty="0">
              <a:latin typeface="Arial"/>
              <a:cs typeface="Arial"/>
            </a:endParaRPr>
          </a:p>
        </p:txBody>
      </p:sp>
      <p:sp>
        <p:nvSpPr>
          <p:cNvPr id="21" name="object 5"/>
          <p:cNvSpPr txBox="1"/>
          <p:nvPr/>
        </p:nvSpPr>
        <p:spPr>
          <a:xfrm>
            <a:off x="2083435" y="4678046"/>
            <a:ext cx="347980" cy="1225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-40" dirty="0" smtClean="0">
                <a:solidFill>
                  <a:srgbClr val="616465"/>
                </a:solidFill>
                <a:latin typeface="Arial"/>
                <a:cs typeface="Arial"/>
              </a:rPr>
              <a:t>Z140810</a:t>
            </a:r>
            <a:endParaRPr sz="700" dirty="0">
              <a:latin typeface="Arial"/>
              <a:cs typeface="Arial"/>
            </a:endParaRPr>
          </a:p>
        </p:txBody>
      </p:sp>
      <p:sp>
        <p:nvSpPr>
          <p:cNvPr id="22" name="object 6"/>
          <p:cNvSpPr txBox="1"/>
          <p:nvPr/>
        </p:nvSpPr>
        <p:spPr>
          <a:xfrm>
            <a:off x="5193620" y="4678046"/>
            <a:ext cx="183515" cy="1225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8/14</a:t>
            </a:r>
            <a:endParaRPr sz="700">
              <a:latin typeface="Arial"/>
              <a:cs typeface="Arial"/>
            </a:endParaRPr>
          </a:p>
        </p:txBody>
      </p:sp>
      <p:sp>
        <p:nvSpPr>
          <p:cNvPr id="23" name="object 7"/>
          <p:cNvSpPr txBox="1"/>
          <p:nvPr/>
        </p:nvSpPr>
        <p:spPr>
          <a:xfrm>
            <a:off x="2083436" y="4830880"/>
            <a:ext cx="3326765" cy="4654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This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article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is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for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informational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purposes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only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and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is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not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intended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to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be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5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solicitation.</a:t>
            </a:r>
            <a:endParaRPr sz="700">
              <a:latin typeface="Arial"/>
              <a:cs typeface="Arial"/>
            </a:endParaRPr>
          </a:p>
          <a:p>
            <a:pPr>
              <a:lnSpc>
                <a:spcPts val="850"/>
              </a:lnSpc>
              <a:spcBef>
                <a:spcPts val="49"/>
              </a:spcBef>
            </a:pPr>
            <a:endParaRPr sz="850"/>
          </a:p>
          <a:p>
            <a:pPr marL="12700" marR="12700">
              <a:lnSpc>
                <a:spcPct val="107200"/>
              </a:lnSpc>
            </a:pP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flac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herein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means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American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Family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Life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Assurance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Company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of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Columbus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and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American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Family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Life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Assurance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Company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of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New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25" dirty="0" smtClean="0">
                <a:solidFill>
                  <a:srgbClr val="616465"/>
                </a:solidFill>
                <a:latin typeface="Arial"/>
                <a:cs typeface="Arial"/>
              </a:rPr>
              <a:t>Y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ork.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30" dirty="0" smtClean="0">
                <a:solidFill>
                  <a:srgbClr val="616465"/>
                </a:solidFill>
                <a:latin typeface="Arial"/>
                <a:cs typeface="Arial"/>
              </a:rPr>
              <a:t>WWHQ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|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30" dirty="0" smtClean="0">
                <a:solidFill>
                  <a:srgbClr val="616465"/>
                </a:solidFill>
                <a:latin typeface="Arial"/>
                <a:cs typeface="Arial"/>
              </a:rPr>
              <a:t>1932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5" dirty="0" smtClean="0">
                <a:solidFill>
                  <a:srgbClr val="616465"/>
                </a:solidFill>
                <a:latin typeface="Arial"/>
                <a:cs typeface="Arial"/>
              </a:rPr>
              <a:t>W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ynnton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10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oad</a:t>
            </a:r>
            <a:endParaRPr sz="700">
              <a:latin typeface="Arial"/>
              <a:cs typeface="Arial"/>
            </a:endParaRPr>
          </a:p>
        </p:txBody>
      </p:sp>
      <p:sp>
        <p:nvSpPr>
          <p:cNvPr id="24" name="object 8"/>
          <p:cNvSpPr/>
          <p:nvPr/>
        </p:nvSpPr>
        <p:spPr>
          <a:xfrm>
            <a:off x="2078663" y="685801"/>
            <a:ext cx="1524755" cy="19858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9"/>
          <p:cNvSpPr txBox="1">
            <a:spLocks noGrp="1"/>
          </p:cNvSpPr>
          <p:nvPr>
            <p:ph type="ftr" sz="quarter" idx="5"/>
          </p:nvPr>
        </p:nvSpPr>
        <p:spPr>
          <a:xfrm>
            <a:off x="2083435" y="5288092"/>
            <a:ext cx="903199" cy="12210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|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Columbus, </a:t>
            </a:r>
            <a:r>
              <a:rPr sz="700" spc="-55" dirty="0" smtClean="0">
                <a:solidFill>
                  <a:srgbClr val="616465"/>
                </a:solidFill>
                <a:latin typeface="Arial"/>
                <a:cs typeface="Arial"/>
              </a:rPr>
              <a:t>G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3199</a:t>
            </a:r>
            <a:r>
              <a:rPr sz="700" spc="-45" dirty="0" smtClean="0">
                <a:solidFill>
                  <a:srgbClr val="616465"/>
                </a:solidFill>
                <a:latin typeface="Arial"/>
                <a:cs typeface="Arial"/>
              </a:rPr>
              <a:t>9</a:t>
            </a: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.</a:t>
            </a:r>
            <a:endParaRPr sz="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2"/>
          <p:cNvSpPr txBox="1"/>
          <p:nvPr/>
        </p:nvSpPr>
        <p:spPr>
          <a:xfrm>
            <a:off x="2046139" y="76200"/>
            <a:ext cx="3054350" cy="42608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2600"/>
              </a:lnSpc>
            </a:pPr>
            <a:r>
              <a:rPr sz="1300" b="1" spc="-40" dirty="0" smtClean="0">
                <a:solidFill>
                  <a:srgbClr val="00A6DE"/>
                </a:solidFill>
                <a:latin typeface="Arial"/>
                <a:cs typeface="Arial"/>
              </a:rPr>
              <a:t>Controlling</a:t>
            </a:r>
            <a:r>
              <a:rPr sz="1300" b="1" spc="-30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300" b="1" spc="-60" dirty="0" smtClean="0">
                <a:solidFill>
                  <a:srgbClr val="00A6DE"/>
                </a:solidFill>
                <a:latin typeface="Arial"/>
                <a:cs typeface="Arial"/>
              </a:rPr>
              <a:t>cost</a:t>
            </a:r>
            <a:r>
              <a:rPr sz="1300" b="1" spc="-30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300" b="1" spc="-25" dirty="0" smtClean="0">
                <a:solidFill>
                  <a:srgbClr val="00A6DE"/>
                </a:solidFill>
                <a:latin typeface="Arial"/>
                <a:cs typeface="Arial"/>
              </a:rPr>
              <a:t>a</a:t>
            </a:r>
            <a:r>
              <a:rPr sz="1300" b="1" spc="-30" dirty="0" smtClean="0">
                <a:solidFill>
                  <a:srgbClr val="00A6DE"/>
                </a:solidFill>
                <a:latin typeface="Arial"/>
                <a:cs typeface="Arial"/>
              </a:rPr>
              <a:t> top </a:t>
            </a:r>
            <a:r>
              <a:rPr sz="1300" b="1" spc="-65" dirty="0" smtClean="0">
                <a:solidFill>
                  <a:srgbClr val="00A6DE"/>
                </a:solidFill>
                <a:latin typeface="Arial"/>
                <a:cs typeface="Arial"/>
              </a:rPr>
              <a:t>business</a:t>
            </a:r>
            <a:r>
              <a:rPr sz="1300" b="1" spc="-30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300" b="1" spc="-35" dirty="0" smtClean="0">
                <a:solidFill>
                  <a:srgbClr val="00A6DE"/>
                </a:solidFill>
                <a:latin typeface="Arial"/>
                <a:cs typeface="Arial"/>
              </a:rPr>
              <a:t>objective</a:t>
            </a:r>
            <a:r>
              <a:rPr sz="1300" b="1" spc="-20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300" b="1" spc="-35" dirty="0" smtClean="0">
                <a:solidFill>
                  <a:srgbClr val="00A6DE"/>
                </a:solidFill>
                <a:latin typeface="Arial"/>
                <a:cs typeface="Arial"/>
              </a:rPr>
              <a:t>for</a:t>
            </a:r>
            <a:r>
              <a:rPr sz="1300" b="1" spc="-30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300" b="1" spc="-20" dirty="0" smtClean="0">
                <a:solidFill>
                  <a:srgbClr val="00A6DE"/>
                </a:solidFill>
                <a:latin typeface="Arial"/>
                <a:cs typeface="Arial"/>
              </a:rPr>
              <a:t>49%</a:t>
            </a:r>
            <a:r>
              <a:rPr sz="1300" b="1" spc="-30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300" b="1" spc="-35" dirty="0" smtClean="0">
                <a:solidFill>
                  <a:srgbClr val="00A6DE"/>
                </a:solidFill>
                <a:latin typeface="Arial"/>
                <a:cs typeface="Arial"/>
              </a:rPr>
              <a:t>of</a:t>
            </a:r>
            <a:r>
              <a:rPr sz="1300" b="1" spc="-30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300" b="1" spc="-50" dirty="0" smtClean="0">
                <a:solidFill>
                  <a:srgbClr val="00A6DE"/>
                </a:solidFill>
                <a:latin typeface="Arial"/>
                <a:cs typeface="Arial"/>
              </a:rPr>
              <a:t>companies</a:t>
            </a:r>
            <a:endParaRPr sz="1300">
              <a:latin typeface="Arial"/>
              <a:cs typeface="Arial"/>
            </a:endParaRPr>
          </a:p>
        </p:txBody>
      </p:sp>
      <p:sp>
        <p:nvSpPr>
          <p:cNvPr id="15" name="object 3"/>
          <p:cNvSpPr txBox="1"/>
          <p:nvPr/>
        </p:nvSpPr>
        <p:spPr>
          <a:xfrm>
            <a:off x="2053667" y="2554605"/>
            <a:ext cx="2990215" cy="14839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b="1" spc="-135" dirty="0" smtClean="0">
                <a:solidFill>
                  <a:srgbClr val="00A6DE"/>
                </a:solidFill>
                <a:latin typeface="Arial"/>
                <a:cs typeface="Arial"/>
              </a:rPr>
              <a:t>T</a:t>
            </a:r>
            <a:r>
              <a:rPr sz="1000" b="1" spc="-45" dirty="0" smtClean="0">
                <a:solidFill>
                  <a:srgbClr val="00A6DE"/>
                </a:solidFill>
                <a:latin typeface="Arial"/>
                <a:cs typeface="Arial"/>
              </a:rPr>
              <a:t>o</a:t>
            </a:r>
            <a:r>
              <a:rPr sz="1000" b="1" spc="-25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000" b="1" spc="-40" dirty="0" smtClean="0">
                <a:solidFill>
                  <a:srgbClr val="00A6DE"/>
                </a:solidFill>
                <a:latin typeface="Arial"/>
                <a:cs typeface="Arial"/>
              </a:rPr>
              <a:t>save</a:t>
            </a:r>
            <a:r>
              <a:rPr sz="1000" b="1" spc="-25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000" b="1" spc="-40" dirty="0" smtClean="0">
                <a:solidFill>
                  <a:srgbClr val="00A6DE"/>
                </a:solidFill>
                <a:latin typeface="Arial"/>
                <a:cs typeface="Arial"/>
              </a:rPr>
              <a:t>on</a:t>
            </a:r>
            <a:r>
              <a:rPr sz="1000" b="1" spc="-25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000" b="1" spc="-20" dirty="0" smtClean="0">
                <a:solidFill>
                  <a:srgbClr val="00A6DE"/>
                </a:solidFill>
                <a:latin typeface="Arial"/>
                <a:cs typeface="Arial"/>
              </a:rPr>
              <a:t>health</a:t>
            </a:r>
            <a:r>
              <a:rPr sz="1000" b="1" spc="-25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000" b="1" spc="-30" dirty="0" smtClean="0">
                <a:solidFill>
                  <a:srgbClr val="00A6DE"/>
                </a:solidFill>
                <a:latin typeface="Arial"/>
                <a:cs typeface="Arial"/>
              </a:rPr>
              <a:t>care</a:t>
            </a:r>
            <a:r>
              <a:rPr sz="1000" b="1" spc="-25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000" b="1" spc="-60" dirty="0" smtClean="0">
                <a:solidFill>
                  <a:srgbClr val="00A6DE"/>
                </a:solidFill>
                <a:latin typeface="Arial"/>
                <a:cs typeface="Arial"/>
              </a:rPr>
              <a:t>costs: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ts val="1300"/>
              </a:lnSpc>
              <a:spcBef>
                <a:spcPts val="99"/>
              </a:spcBef>
            </a:pPr>
            <a:endParaRPr sz="1300" dirty="0"/>
          </a:p>
          <a:p>
            <a:pPr marL="12700">
              <a:lnSpc>
                <a:spcPct val="100000"/>
              </a:lnSpc>
            </a:pPr>
            <a:r>
              <a:rPr sz="1000" b="1" dirty="0" smtClean="0">
                <a:solidFill>
                  <a:srgbClr val="00A6DE"/>
                </a:solidFill>
                <a:latin typeface="Arial"/>
                <a:cs typeface="Arial"/>
              </a:rPr>
              <a:t>22</a:t>
            </a:r>
            <a:r>
              <a:rPr sz="800" b="1" spc="85" dirty="0" smtClean="0">
                <a:solidFill>
                  <a:srgbClr val="00A6DE"/>
                </a:solidFill>
                <a:latin typeface="Arial"/>
                <a:cs typeface="Arial"/>
              </a:rPr>
              <a:t>%</a:t>
            </a:r>
            <a:r>
              <a:rPr sz="800" b="1" spc="55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000" spc="-25" dirty="0" smtClean="0">
                <a:solidFill>
                  <a:srgbClr val="616465"/>
                </a:solidFill>
                <a:latin typeface="Arial"/>
                <a:cs typeface="Arial"/>
              </a:rPr>
              <a:t>eliminated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or </a:t>
            </a:r>
            <a:r>
              <a:rPr sz="1000" spc="-40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educed </a:t>
            </a:r>
            <a:r>
              <a:rPr sz="1000" spc="-25" dirty="0" smtClean="0">
                <a:solidFill>
                  <a:srgbClr val="616465"/>
                </a:solidFill>
                <a:latin typeface="Arial"/>
                <a:cs typeface="Arial"/>
              </a:rPr>
              <a:t>employee </a:t>
            </a:r>
            <a:r>
              <a:rPr sz="1000" spc="5" dirty="0" smtClean="0">
                <a:solidFill>
                  <a:srgbClr val="616465"/>
                </a:solidFill>
                <a:latin typeface="Arial"/>
                <a:cs typeface="Arial"/>
              </a:rPr>
              <a:t>benefts </a:t>
            </a:r>
            <a:r>
              <a:rPr sz="1000" spc="-10" dirty="0" smtClean="0">
                <a:solidFill>
                  <a:srgbClr val="616465"/>
                </a:solidFill>
                <a:latin typeface="Arial"/>
                <a:cs typeface="Arial"/>
              </a:rPr>
              <a:t>options.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ts val="1400"/>
              </a:lnSpc>
            </a:pPr>
            <a:endParaRPr sz="1400" dirty="0"/>
          </a:p>
          <a:p>
            <a:pPr marL="12700">
              <a:lnSpc>
                <a:spcPct val="100000"/>
              </a:lnSpc>
            </a:pPr>
            <a:r>
              <a:rPr sz="1000" b="1" dirty="0" smtClean="0">
                <a:solidFill>
                  <a:srgbClr val="00A6DE"/>
                </a:solidFill>
                <a:latin typeface="Arial"/>
                <a:cs typeface="Arial"/>
              </a:rPr>
              <a:t>28</a:t>
            </a:r>
            <a:r>
              <a:rPr sz="800" b="1" spc="85" dirty="0" smtClean="0">
                <a:solidFill>
                  <a:srgbClr val="00A6DE"/>
                </a:solidFill>
                <a:latin typeface="Arial"/>
                <a:cs typeface="Arial"/>
              </a:rPr>
              <a:t>%</a:t>
            </a:r>
            <a:r>
              <a:rPr sz="800" b="1" spc="55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inc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1000" spc="-30" dirty="0" smtClean="0">
                <a:solidFill>
                  <a:srgbClr val="616465"/>
                </a:solidFill>
                <a:latin typeface="Arial"/>
                <a:cs typeface="Arial"/>
              </a:rPr>
              <a:t>eased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employees’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copayments.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ts val="1400"/>
              </a:lnSpc>
            </a:pPr>
            <a:endParaRPr sz="1400" dirty="0"/>
          </a:p>
          <a:p>
            <a:pPr marL="12700">
              <a:lnSpc>
                <a:spcPct val="100000"/>
              </a:lnSpc>
            </a:pPr>
            <a:r>
              <a:rPr sz="1000" b="1" dirty="0" smtClean="0">
                <a:solidFill>
                  <a:srgbClr val="00A6DE"/>
                </a:solidFill>
                <a:latin typeface="Arial"/>
                <a:cs typeface="Arial"/>
              </a:rPr>
              <a:t>28</a:t>
            </a:r>
            <a:r>
              <a:rPr sz="800" b="1" spc="85" dirty="0" smtClean="0">
                <a:solidFill>
                  <a:srgbClr val="00A6DE"/>
                </a:solidFill>
                <a:latin typeface="Arial"/>
                <a:cs typeface="Arial"/>
              </a:rPr>
              <a:t>%</a:t>
            </a:r>
            <a:r>
              <a:rPr sz="800" b="1" spc="55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inc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1000" spc="-30" dirty="0" smtClean="0">
                <a:solidFill>
                  <a:srgbClr val="616465"/>
                </a:solidFill>
                <a:latin typeface="Arial"/>
                <a:cs typeface="Arial"/>
              </a:rPr>
              <a:t>eased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employees’ </a:t>
            </a:r>
            <a:r>
              <a:rPr sz="1000" spc="-30" dirty="0" smtClean="0">
                <a:solidFill>
                  <a:srgbClr val="616465"/>
                </a:solidFill>
                <a:latin typeface="Arial"/>
                <a:cs typeface="Arial"/>
              </a:rPr>
              <a:t>sha</a:t>
            </a:r>
            <a:r>
              <a:rPr sz="1000" spc="-40" dirty="0" smtClean="0">
                <a:solidFill>
                  <a:srgbClr val="616465"/>
                </a:solidFill>
                <a:latin typeface="Arial"/>
                <a:cs typeface="Arial"/>
              </a:rPr>
              <a:t>re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of the p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remium.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ts val="1400"/>
              </a:lnSpc>
            </a:pPr>
            <a:endParaRPr sz="1400" dirty="0"/>
          </a:p>
          <a:p>
            <a:pPr marL="12700">
              <a:lnSpc>
                <a:spcPct val="100000"/>
              </a:lnSpc>
            </a:pPr>
            <a:r>
              <a:rPr sz="1000" b="1" dirty="0" smtClean="0">
                <a:solidFill>
                  <a:srgbClr val="00A6DE"/>
                </a:solidFill>
                <a:latin typeface="Arial"/>
                <a:cs typeface="Arial"/>
              </a:rPr>
              <a:t>9</a:t>
            </a:r>
            <a:r>
              <a:rPr sz="800" b="1" spc="85" dirty="0" smtClean="0">
                <a:solidFill>
                  <a:srgbClr val="00A6DE"/>
                </a:solidFill>
                <a:latin typeface="Arial"/>
                <a:cs typeface="Arial"/>
              </a:rPr>
              <a:t>%</a:t>
            </a:r>
            <a:r>
              <a:rPr sz="800" b="1" spc="55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000" spc="-25" dirty="0" smtClean="0">
                <a:solidFill>
                  <a:srgbClr val="616465"/>
                </a:solidFill>
                <a:latin typeface="Arial"/>
                <a:cs typeface="Arial"/>
              </a:rPr>
              <a:t>eliminated </a:t>
            </a:r>
            <a:r>
              <a:rPr sz="1000" spc="-10" dirty="0" smtClean="0">
                <a:solidFill>
                  <a:srgbClr val="616465"/>
                </a:solidFill>
                <a:latin typeface="Arial"/>
                <a:cs typeface="Arial"/>
              </a:rPr>
              <a:t>contributions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for 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family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coverage.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6" name="object 4"/>
          <p:cNvSpPr txBox="1"/>
          <p:nvPr/>
        </p:nvSpPr>
        <p:spPr>
          <a:xfrm>
            <a:off x="2041524" y="4114800"/>
            <a:ext cx="1198880" cy="2368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Source:</a:t>
            </a:r>
            <a:endParaRPr sz="7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700" spc="-25" dirty="0" smtClean="0">
                <a:solidFill>
                  <a:srgbClr val="616465"/>
                </a:solidFill>
                <a:latin typeface="Arial"/>
                <a:cs typeface="Arial"/>
              </a:rPr>
              <a:t>2014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flac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80" dirty="0" smtClean="0">
                <a:solidFill>
                  <a:srgbClr val="616465"/>
                </a:solidFill>
                <a:latin typeface="Arial"/>
                <a:cs typeface="Arial"/>
              </a:rPr>
              <a:t>W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orkForces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10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eport</a:t>
            </a:r>
            <a:endParaRPr sz="700" dirty="0">
              <a:latin typeface="Arial"/>
              <a:cs typeface="Arial"/>
            </a:endParaRPr>
          </a:p>
        </p:txBody>
      </p:sp>
      <p:sp>
        <p:nvSpPr>
          <p:cNvPr id="17" name="object 5"/>
          <p:cNvSpPr txBox="1"/>
          <p:nvPr/>
        </p:nvSpPr>
        <p:spPr>
          <a:xfrm>
            <a:off x="2041524" y="4457687"/>
            <a:ext cx="323850" cy="1225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-65" dirty="0" smtClean="0">
                <a:solidFill>
                  <a:srgbClr val="616465"/>
                </a:solidFill>
                <a:latin typeface="Arial"/>
                <a:cs typeface="Arial"/>
              </a:rPr>
              <a:t>Z140811</a:t>
            </a:r>
            <a:endParaRPr sz="700">
              <a:latin typeface="Arial"/>
              <a:cs typeface="Arial"/>
            </a:endParaRPr>
          </a:p>
        </p:txBody>
      </p:sp>
      <p:sp>
        <p:nvSpPr>
          <p:cNvPr id="18" name="object 6"/>
          <p:cNvSpPr txBox="1"/>
          <p:nvPr/>
        </p:nvSpPr>
        <p:spPr>
          <a:xfrm>
            <a:off x="5105837" y="4457687"/>
            <a:ext cx="183515" cy="1225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8/14</a:t>
            </a:r>
            <a:endParaRPr sz="700">
              <a:latin typeface="Arial"/>
              <a:cs typeface="Arial"/>
            </a:endParaRPr>
          </a:p>
        </p:txBody>
      </p:sp>
      <p:sp>
        <p:nvSpPr>
          <p:cNvPr id="19" name="object 7"/>
          <p:cNvSpPr txBox="1"/>
          <p:nvPr/>
        </p:nvSpPr>
        <p:spPr>
          <a:xfrm>
            <a:off x="2041525" y="4800574"/>
            <a:ext cx="3368675" cy="4654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This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article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is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for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informational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purposes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only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and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is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not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intended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to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be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5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solicitation.</a:t>
            </a:r>
            <a:endParaRPr sz="700">
              <a:latin typeface="Arial"/>
              <a:cs typeface="Arial"/>
            </a:endParaRPr>
          </a:p>
          <a:p>
            <a:pPr>
              <a:lnSpc>
                <a:spcPts val="850"/>
              </a:lnSpc>
              <a:spcBef>
                <a:spcPts val="49"/>
              </a:spcBef>
            </a:pPr>
            <a:endParaRPr sz="850"/>
          </a:p>
          <a:p>
            <a:pPr marL="12700" marR="12700">
              <a:lnSpc>
                <a:spcPct val="107200"/>
              </a:lnSpc>
            </a:pP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flac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herein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means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American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Family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Life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Assurance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Company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of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Columbus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and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American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Family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Life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Assurance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Company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of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New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25" dirty="0" smtClean="0">
                <a:solidFill>
                  <a:srgbClr val="616465"/>
                </a:solidFill>
                <a:latin typeface="Arial"/>
                <a:cs typeface="Arial"/>
              </a:rPr>
              <a:t>Y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ork.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30" dirty="0" smtClean="0">
                <a:solidFill>
                  <a:srgbClr val="616465"/>
                </a:solidFill>
                <a:latin typeface="Arial"/>
                <a:cs typeface="Arial"/>
              </a:rPr>
              <a:t>WWHQ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|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30" dirty="0" smtClean="0">
                <a:solidFill>
                  <a:srgbClr val="616465"/>
                </a:solidFill>
                <a:latin typeface="Arial"/>
                <a:cs typeface="Arial"/>
              </a:rPr>
              <a:t>1932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5" dirty="0" smtClean="0">
                <a:solidFill>
                  <a:srgbClr val="616465"/>
                </a:solidFill>
                <a:latin typeface="Arial"/>
                <a:cs typeface="Arial"/>
              </a:rPr>
              <a:t>W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ynnton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10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oad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|</a:t>
            </a:r>
            <a:endParaRPr sz="700">
              <a:latin typeface="Arial"/>
              <a:cs typeface="Arial"/>
            </a:endParaRPr>
          </a:p>
        </p:txBody>
      </p:sp>
      <p:sp>
        <p:nvSpPr>
          <p:cNvPr id="20" name="object 13"/>
          <p:cNvSpPr txBox="1">
            <a:spLocks noGrp="1"/>
          </p:cNvSpPr>
          <p:nvPr>
            <p:ph type="ftr" sz="quarter" idx="5"/>
          </p:nvPr>
        </p:nvSpPr>
        <p:spPr>
          <a:xfrm>
            <a:off x="2044718" y="5274387"/>
            <a:ext cx="903198" cy="12210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890">
              <a:lnSpc>
                <a:spcPct val="100000"/>
              </a:lnSpc>
            </a:pP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Columbus, </a:t>
            </a:r>
            <a:r>
              <a:rPr sz="700" spc="-55" dirty="0" smtClean="0">
                <a:solidFill>
                  <a:srgbClr val="616465"/>
                </a:solidFill>
                <a:latin typeface="Arial"/>
                <a:cs typeface="Arial"/>
              </a:rPr>
              <a:t>G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3199</a:t>
            </a:r>
            <a:r>
              <a:rPr sz="700" spc="-45" dirty="0" smtClean="0">
                <a:solidFill>
                  <a:srgbClr val="616465"/>
                </a:solidFill>
                <a:latin typeface="Arial"/>
                <a:cs typeface="Arial"/>
              </a:rPr>
              <a:t>9</a:t>
            </a: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.</a:t>
            </a:r>
            <a:endParaRPr sz="700">
              <a:latin typeface="Arial"/>
              <a:cs typeface="Arial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609600"/>
            <a:ext cx="20193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214</Words>
  <Application>Microsoft Office PowerPoint</Application>
  <PresentationFormat>Custom</PresentationFormat>
  <Paragraphs>36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HCR_InfoGraphics</dc:title>
  <cp:lastModifiedBy>Troy Mobley</cp:lastModifiedBy>
  <cp:revision>1</cp:revision>
  <dcterms:created xsi:type="dcterms:W3CDTF">2014-09-03T10:21:15Z</dcterms:created>
  <dcterms:modified xsi:type="dcterms:W3CDTF">2014-09-03T14:31:07Z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2014-09-03T00:00:00Z</vt:filetime>
  </property>
  <property fmtid="{D5CDD505-2E9C-101B-9397-08002B2CF9AE}" pid="3" name="LastSaved">
    <vt:filetime>2014-09-03T00:00:00Z</vt:filetime>
  </property>
</Properties>
</file>